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3"/>
  </p:notesMasterIdLst>
  <p:handoutMasterIdLst>
    <p:handoutMasterId r:id="rId4"/>
  </p:handoutMasterIdLst>
  <p:sldIdLst>
    <p:sldId id="257" r:id="rId2"/>
  </p:sldIdLst>
  <p:sldSz cx="51206400" cy="42062400"/>
  <p:notesSz cx="9275763" cy="14762163"/>
  <p:defaultTextStyle>
    <a:defPPr>
      <a:defRPr lang="en-US"/>
    </a:defPPr>
    <a:lvl1pPr algn="l" rtl="0" fontAlgn="base">
      <a:spcBef>
        <a:spcPct val="0"/>
      </a:spcBef>
      <a:spcAft>
        <a:spcPct val="0"/>
      </a:spcAft>
      <a:defRPr kern="1200">
        <a:solidFill>
          <a:schemeClr val="tx1"/>
        </a:solidFill>
        <a:latin typeface="Arial" charset="0"/>
        <a:ea typeface="ＭＳ Ｐゴシック" pitchFamily="-112" charset="-128"/>
        <a:cs typeface="+mn-cs"/>
      </a:defRPr>
    </a:lvl1pPr>
    <a:lvl2pPr marL="485741" indent="69392" algn="l" rtl="0" fontAlgn="base">
      <a:spcBef>
        <a:spcPct val="0"/>
      </a:spcBef>
      <a:spcAft>
        <a:spcPct val="0"/>
      </a:spcAft>
      <a:defRPr kern="1200">
        <a:solidFill>
          <a:schemeClr val="tx1"/>
        </a:solidFill>
        <a:latin typeface="Arial" charset="0"/>
        <a:ea typeface="ＭＳ Ｐゴシック" pitchFamily="-112" charset="-128"/>
        <a:cs typeface="+mn-cs"/>
      </a:defRPr>
    </a:lvl2pPr>
    <a:lvl3pPr marL="971481" indent="138783" algn="l" rtl="0" fontAlgn="base">
      <a:spcBef>
        <a:spcPct val="0"/>
      </a:spcBef>
      <a:spcAft>
        <a:spcPct val="0"/>
      </a:spcAft>
      <a:defRPr kern="1200">
        <a:solidFill>
          <a:schemeClr val="tx1"/>
        </a:solidFill>
        <a:latin typeface="Arial" charset="0"/>
        <a:ea typeface="ＭＳ Ｐゴシック" pitchFamily="-112" charset="-128"/>
        <a:cs typeface="+mn-cs"/>
      </a:defRPr>
    </a:lvl3pPr>
    <a:lvl4pPr marL="1457222" indent="208175" algn="l" rtl="0" fontAlgn="base">
      <a:spcBef>
        <a:spcPct val="0"/>
      </a:spcBef>
      <a:spcAft>
        <a:spcPct val="0"/>
      </a:spcAft>
      <a:defRPr kern="1200">
        <a:solidFill>
          <a:schemeClr val="tx1"/>
        </a:solidFill>
        <a:latin typeface="Arial" charset="0"/>
        <a:ea typeface="ＭＳ Ｐゴシック" pitchFamily="-112" charset="-128"/>
        <a:cs typeface="+mn-cs"/>
      </a:defRPr>
    </a:lvl4pPr>
    <a:lvl5pPr marL="1942963" indent="277566" algn="l" rtl="0" fontAlgn="base">
      <a:spcBef>
        <a:spcPct val="0"/>
      </a:spcBef>
      <a:spcAft>
        <a:spcPct val="0"/>
      </a:spcAft>
      <a:defRPr kern="1200">
        <a:solidFill>
          <a:schemeClr val="tx1"/>
        </a:solidFill>
        <a:latin typeface="Arial" charset="0"/>
        <a:ea typeface="ＭＳ Ｐゴシック" pitchFamily="-112" charset="-128"/>
        <a:cs typeface="+mn-cs"/>
      </a:defRPr>
    </a:lvl5pPr>
    <a:lvl6pPr marL="2775661" algn="l" defTabSz="1110264" rtl="0" eaLnBrk="1" latinLnBrk="0" hangingPunct="1">
      <a:defRPr kern="1200">
        <a:solidFill>
          <a:schemeClr val="tx1"/>
        </a:solidFill>
        <a:latin typeface="Arial" charset="0"/>
        <a:ea typeface="ＭＳ Ｐゴシック" pitchFamily="-112" charset="-128"/>
        <a:cs typeface="+mn-cs"/>
      </a:defRPr>
    </a:lvl6pPr>
    <a:lvl7pPr marL="3330793" algn="l" defTabSz="1110264" rtl="0" eaLnBrk="1" latinLnBrk="0" hangingPunct="1">
      <a:defRPr kern="1200">
        <a:solidFill>
          <a:schemeClr val="tx1"/>
        </a:solidFill>
        <a:latin typeface="Arial" charset="0"/>
        <a:ea typeface="ＭＳ Ｐゴシック" pitchFamily="-112" charset="-128"/>
        <a:cs typeface="+mn-cs"/>
      </a:defRPr>
    </a:lvl7pPr>
    <a:lvl8pPr marL="3885926" algn="l" defTabSz="1110264" rtl="0" eaLnBrk="1" latinLnBrk="0" hangingPunct="1">
      <a:defRPr kern="1200">
        <a:solidFill>
          <a:schemeClr val="tx1"/>
        </a:solidFill>
        <a:latin typeface="Arial" charset="0"/>
        <a:ea typeface="ＭＳ Ｐゴシック" pitchFamily="-112" charset="-128"/>
        <a:cs typeface="+mn-cs"/>
      </a:defRPr>
    </a:lvl8pPr>
    <a:lvl9pPr marL="4441058" algn="l" defTabSz="1110264" rtl="0" eaLnBrk="1" latinLnBrk="0" hangingPunct="1">
      <a:defRPr kern="1200">
        <a:solidFill>
          <a:schemeClr val="tx1"/>
        </a:solidFill>
        <a:latin typeface="Arial" charset="0"/>
        <a:ea typeface="ＭＳ Ｐゴシック" pitchFamily="-112"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F999"/>
    <a:srgbClr val="FFFF99"/>
    <a:srgbClr val="CCFF66"/>
    <a:srgbClr val="9CB6FE"/>
  </p:clrMru>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9623" autoAdjust="0"/>
    <p:restoredTop sz="96617" autoAdjust="0"/>
  </p:normalViewPr>
  <p:slideViewPr>
    <p:cSldViewPr>
      <p:cViewPr>
        <p:scale>
          <a:sx n="40" d="100"/>
          <a:sy n="40" d="100"/>
        </p:scale>
        <p:origin x="6276" y="1650"/>
      </p:cViewPr>
      <p:guideLst>
        <p:guide orient="horz" pos="13248"/>
        <p:guide pos="16128"/>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4019497" cy="738745"/>
          </a:xfrm>
          <a:prstGeom prst="rect">
            <a:avLst/>
          </a:prstGeom>
          <a:noFill/>
          <a:ln w="9525">
            <a:noFill/>
            <a:miter lim="800000"/>
            <a:headEnd/>
            <a:tailEnd/>
          </a:ln>
        </p:spPr>
        <p:txBody>
          <a:bodyPr vert="horz" wrap="square" lIns="136865" tIns="68432" rIns="136865" bIns="68432" numCol="1" anchor="t" anchorCtr="0" compatLnSpc="1">
            <a:prstTxWarp prst="textNoShape">
              <a:avLst/>
            </a:prstTxWarp>
          </a:bodyPr>
          <a:lstStyle>
            <a:lvl1pPr eaLnBrk="0" hangingPunct="0">
              <a:defRPr sz="1800"/>
            </a:lvl1pPr>
          </a:lstStyle>
          <a:p>
            <a:pPr>
              <a:defRPr/>
            </a:pPr>
            <a:endParaRPr lang="en-US" dirty="0"/>
          </a:p>
        </p:txBody>
      </p:sp>
      <p:sp>
        <p:nvSpPr>
          <p:cNvPr id="7171" name="Rectangle 3"/>
          <p:cNvSpPr>
            <a:spLocks noGrp="1" noChangeArrowheads="1"/>
          </p:cNvSpPr>
          <p:nvPr>
            <p:ph type="dt" sz="quarter" idx="1"/>
          </p:nvPr>
        </p:nvSpPr>
        <p:spPr bwMode="auto">
          <a:xfrm>
            <a:off x="5256266" y="1"/>
            <a:ext cx="4019497" cy="738745"/>
          </a:xfrm>
          <a:prstGeom prst="rect">
            <a:avLst/>
          </a:prstGeom>
          <a:noFill/>
          <a:ln w="9525">
            <a:noFill/>
            <a:miter lim="800000"/>
            <a:headEnd/>
            <a:tailEnd/>
          </a:ln>
        </p:spPr>
        <p:txBody>
          <a:bodyPr vert="horz" wrap="square" lIns="136865" tIns="68432" rIns="136865" bIns="68432" numCol="1" anchor="t" anchorCtr="0" compatLnSpc="1">
            <a:prstTxWarp prst="textNoShape">
              <a:avLst/>
            </a:prstTxWarp>
          </a:bodyPr>
          <a:lstStyle>
            <a:lvl1pPr algn="r" eaLnBrk="0" hangingPunct="0">
              <a:defRPr sz="1800"/>
            </a:lvl1pPr>
          </a:lstStyle>
          <a:p>
            <a:pPr>
              <a:defRPr/>
            </a:pPr>
            <a:endParaRPr lang="en-US" dirty="0"/>
          </a:p>
        </p:txBody>
      </p:sp>
      <p:sp>
        <p:nvSpPr>
          <p:cNvPr id="7172" name="Rectangle 4"/>
          <p:cNvSpPr>
            <a:spLocks noGrp="1" noChangeArrowheads="1"/>
          </p:cNvSpPr>
          <p:nvPr>
            <p:ph type="ftr" sz="quarter" idx="2"/>
          </p:nvPr>
        </p:nvSpPr>
        <p:spPr bwMode="auto">
          <a:xfrm>
            <a:off x="0" y="14023418"/>
            <a:ext cx="4019497" cy="738745"/>
          </a:xfrm>
          <a:prstGeom prst="rect">
            <a:avLst/>
          </a:prstGeom>
          <a:noFill/>
          <a:ln w="9525">
            <a:noFill/>
            <a:miter lim="800000"/>
            <a:headEnd/>
            <a:tailEnd/>
          </a:ln>
        </p:spPr>
        <p:txBody>
          <a:bodyPr vert="horz" wrap="square" lIns="136865" tIns="68432" rIns="136865" bIns="68432" numCol="1" anchor="b" anchorCtr="0" compatLnSpc="1">
            <a:prstTxWarp prst="textNoShape">
              <a:avLst/>
            </a:prstTxWarp>
          </a:bodyPr>
          <a:lstStyle>
            <a:lvl1pPr eaLnBrk="0" hangingPunct="0">
              <a:defRPr sz="1800"/>
            </a:lvl1pPr>
          </a:lstStyle>
          <a:p>
            <a:pPr>
              <a:defRPr/>
            </a:pPr>
            <a:endParaRPr lang="en-US" dirty="0"/>
          </a:p>
        </p:txBody>
      </p:sp>
      <p:sp>
        <p:nvSpPr>
          <p:cNvPr id="7173" name="Rectangle 5"/>
          <p:cNvSpPr>
            <a:spLocks noGrp="1" noChangeArrowheads="1"/>
          </p:cNvSpPr>
          <p:nvPr>
            <p:ph type="sldNum" sz="quarter" idx="3"/>
          </p:nvPr>
        </p:nvSpPr>
        <p:spPr bwMode="auto">
          <a:xfrm>
            <a:off x="5256266" y="14023418"/>
            <a:ext cx="4019497" cy="738745"/>
          </a:xfrm>
          <a:prstGeom prst="rect">
            <a:avLst/>
          </a:prstGeom>
          <a:noFill/>
          <a:ln w="9525">
            <a:noFill/>
            <a:miter lim="800000"/>
            <a:headEnd/>
            <a:tailEnd/>
          </a:ln>
        </p:spPr>
        <p:txBody>
          <a:bodyPr vert="horz" wrap="square" lIns="136865" tIns="68432" rIns="136865" bIns="68432" numCol="1" anchor="b" anchorCtr="0" compatLnSpc="1">
            <a:prstTxWarp prst="textNoShape">
              <a:avLst/>
            </a:prstTxWarp>
          </a:bodyPr>
          <a:lstStyle>
            <a:lvl1pPr algn="r" eaLnBrk="0" hangingPunct="0">
              <a:defRPr sz="1800"/>
            </a:lvl1pPr>
          </a:lstStyle>
          <a:p>
            <a:pPr>
              <a:defRPr/>
            </a:pPr>
            <a:fld id="{C9C807F2-5DC3-4B24-A344-08CAC29A5889}"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1"/>
            <a:ext cx="4019497" cy="738745"/>
          </a:xfrm>
          <a:prstGeom prst="rect">
            <a:avLst/>
          </a:prstGeom>
          <a:noFill/>
          <a:ln w="9525">
            <a:noFill/>
            <a:miter lim="800000"/>
            <a:headEnd/>
            <a:tailEnd/>
          </a:ln>
        </p:spPr>
        <p:txBody>
          <a:bodyPr vert="horz" wrap="square" lIns="136865" tIns="68432" rIns="136865" bIns="68432" numCol="1" anchor="t" anchorCtr="0" compatLnSpc="1">
            <a:prstTxWarp prst="textNoShape">
              <a:avLst/>
            </a:prstTxWarp>
          </a:bodyPr>
          <a:lstStyle>
            <a:lvl1pPr eaLnBrk="0" hangingPunct="0">
              <a:defRPr sz="1800"/>
            </a:lvl1pPr>
          </a:lstStyle>
          <a:p>
            <a:pPr>
              <a:defRPr/>
            </a:pPr>
            <a:endParaRPr lang="en-US" dirty="0"/>
          </a:p>
        </p:txBody>
      </p:sp>
      <p:sp>
        <p:nvSpPr>
          <p:cNvPr id="4099" name="Rectangle 3"/>
          <p:cNvSpPr>
            <a:spLocks noGrp="1" noChangeArrowheads="1"/>
          </p:cNvSpPr>
          <p:nvPr>
            <p:ph type="dt" idx="1"/>
          </p:nvPr>
        </p:nvSpPr>
        <p:spPr bwMode="auto">
          <a:xfrm>
            <a:off x="5256266" y="1"/>
            <a:ext cx="4019497" cy="738745"/>
          </a:xfrm>
          <a:prstGeom prst="rect">
            <a:avLst/>
          </a:prstGeom>
          <a:noFill/>
          <a:ln w="9525">
            <a:noFill/>
            <a:miter lim="800000"/>
            <a:headEnd/>
            <a:tailEnd/>
          </a:ln>
        </p:spPr>
        <p:txBody>
          <a:bodyPr vert="horz" wrap="square" lIns="136865" tIns="68432" rIns="136865" bIns="68432" numCol="1" anchor="t" anchorCtr="0" compatLnSpc="1">
            <a:prstTxWarp prst="textNoShape">
              <a:avLst/>
            </a:prstTxWarp>
          </a:bodyPr>
          <a:lstStyle>
            <a:lvl1pPr algn="r" eaLnBrk="0" hangingPunct="0">
              <a:defRPr sz="1800"/>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70000" y="1108075"/>
            <a:ext cx="6738938" cy="55356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1236769" y="7012983"/>
            <a:ext cx="6802226" cy="6641062"/>
          </a:xfrm>
          <a:prstGeom prst="rect">
            <a:avLst/>
          </a:prstGeom>
          <a:noFill/>
          <a:ln w="9525">
            <a:noFill/>
            <a:miter lim="800000"/>
            <a:headEnd/>
            <a:tailEnd/>
          </a:ln>
        </p:spPr>
        <p:txBody>
          <a:bodyPr vert="horz" wrap="square" lIns="136865" tIns="68432" rIns="136865" bIns="6843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14023418"/>
            <a:ext cx="4019497" cy="738745"/>
          </a:xfrm>
          <a:prstGeom prst="rect">
            <a:avLst/>
          </a:prstGeom>
          <a:noFill/>
          <a:ln w="9525">
            <a:noFill/>
            <a:miter lim="800000"/>
            <a:headEnd/>
            <a:tailEnd/>
          </a:ln>
        </p:spPr>
        <p:txBody>
          <a:bodyPr vert="horz" wrap="square" lIns="136865" tIns="68432" rIns="136865" bIns="68432" numCol="1" anchor="b" anchorCtr="0" compatLnSpc="1">
            <a:prstTxWarp prst="textNoShape">
              <a:avLst/>
            </a:prstTxWarp>
          </a:bodyPr>
          <a:lstStyle>
            <a:lvl1pPr eaLnBrk="0" hangingPunct="0">
              <a:defRPr sz="1800"/>
            </a:lvl1pPr>
          </a:lstStyle>
          <a:p>
            <a:pPr>
              <a:defRPr/>
            </a:pPr>
            <a:endParaRPr lang="en-US" dirty="0"/>
          </a:p>
        </p:txBody>
      </p:sp>
      <p:sp>
        <p:nvSpPr>
          <p:cNvPr id="4103" name="Rectangle 7"/>
          <p:cNvSpPr>
            <a:spLocks noGrp="1" noChangeArrowheads="1"/>
          </p:cNvSpPr>
          <p:nvPr>
            <p:ph type="sldNum" sz="quarter" idx="5"/>
          </p:nvPr>
        </p:nvSpPr>
        <p:spPr bwMode="auto">
          <a:xfrm>
            <a:off x="5256266" y="14023418"/>
            <a:ext cx="4019497" cy="738745"/>
          </a:xfrm>
          <a:prstGeom prst="rect">
            <a:avLst/>
          </a:prstGeom>
          <a:noFill/>
          <a:ln w="9525">
            <a:noFill/>
            <a:miter lim="800000"/>
            <a:headEnd/>
            <a:tailEnd/>
          </a:ln>
        </p:spPr>
        <p:txBody>
          <a:bodyPr vert="horz" wrap="square" lIns="136865" tIns="68432" rIns="136865" bIns="68432" numCol="1" anchor="b" anchorCtr="0" compatLnSpc="1">
            <a:prstTxWarp prst="textNoShape">
              <a:avLst/>
            </a:prstTxWarp>
          </a:bodyPr>
          <a:lstStyle>
            <a:lvl1pPr algn="r" eaLnBrk="0" hangingPunct="0">
              <a:defRPr sz="1800"/>
            </a:lvl1pPr>
          </a:lstStyle>
          <a:p>
            <a:pPr>
              <a:defRPr/>
            </a:pPr>
            <a:fld id="{44B9F9CB-00D2-4ECF-9BC7-48874742428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ＭＳ Ｐゴシック" pitchFamily="-112" charset="-128"/>
        <a:cs typeface="+mn-cs"/>
      </a:defRPr>
    </a:lvl1pPr>
    <a:lvl2pPr marL="485741" algn="l" rtl="0" eaLnBrk="0" fontAlgn="base" hangingPunct="0">
      <a:spcBef>
        <a:spcPct val="30000"/>
      </a:spcBef>
      <a:spcAft>
        <a:spcPct val="0"/>
      </a:spcAft>
      <a:defRPr sz="1300" kern="1200">
        <a:solidFill>
          <a:schemeClr val="tx1"/>
        </a:solidFill>
        <a:latin typeface="Arial" charset="0"/>
        <a:ea typeface="ＭＳ Ｐゴシック" pitchFamily="-112" charset="-128"/>
        <a:cs typeface="+mn-cs"/>
      </a:defRPr>
    </a:lvl2pPr>
    <a:lvl3pPr marL="971481" algn="l" rtl="0" eaLnBrk="0" fontAlgn="base" hangingPunct="0">
      <a:spcBef>
        <a:spcPct val="30000"/>
      </a:spcBef>
      <a:spcAft>
        <a:spcPct val="0"/>
      </a:spcAft>
      <a:defRPr sz="1300" kern="1200">
        <a:solidFill>
          <a:schemeClr val="tx1"/>
        </a:solidFill>
        <a:latin typeface="Arial" charset="0"/>
        <a:ea typeface="ＭＳ Ｐゴシック" pitchFamily="-112" charset="-128"/>
        <a:cs typeface="+mn-cs"/>
      </a:defRPr>
    </a:lvl3pPr>
    <a:lvl4pPr marL="1457222" algn="l" rtl="0" eaLnBrk="0" fontAlgn="base" hangingPunct="0">
      <a:spcBef>
        <a:spcPct val="30000"/>
      </a:spcBef>
      <a:spcAft>
        <a:spcPct val="0"/>
      </a:spcAft>
      <a:defRPr sz="1300" kern="1200">
        <a:solidFill>
          <a:schemeClr val="tx1"/>
        </a:solidFill>
        <a:latin typeface="Arial" charset="0"/>
        <a:ea typeface="ＭＳ Ｐゴシック" pitchFamily="-112" charset="-128"/>
        <a:cs typeface="+mn-cs"/>
      </a:defRPr>
    </a:lvl4pPr>
    <a:lvl5pPr marL="1942963" algn="l" rtl="0" eaLnBrk="0" fontAlgn="base" hangingPunct="0">
      <a:spcBef>
        <a:spcPct val="30000"/>
      </a:spcBef>
      <a:spcAft>
        <a:spcPct val="0"/>
      </a:spcAft>
      <a:defRPr sz="1300" kern="1200">
        <a:solidFill>
          <a:schemeClr val="tx1"/>
        </a:solidFill>
        <a:latin typeface="Arial" charset="0"/>
        <a:ea typeface="ＭＳ Ｐゴシック" pitchFamily="-112" charset="-128"/>
        <a:cs typeface="+mn-cs"/>
      </a:defRPr>
    </a:lvl5pPr>
    <a:lvl6pPr marL="2428704" algn="l" defTabSz="971481" rtl="0" eaLnBrk="1" latinLnBrk="0" hangingPunct="1">
      <a:defRPr sz="1300" kern="1200">
        <a:solidFill>
          <a:schemeClr val="tx1"/>
        </a:solidFill>
        <a:latin typeface="+mn-lt"/>
        <a:ea typeface="+mn-ea"/>
        <a:cs typeface="+mn-cs"/>
      </a:defRPr>
    </a:lvl6pPr>
    <a:lvl7pPr marL="2914444" algn="l" defTabSz="971481" rtl="0" eaLnBrk="1" latinLnBrk="0" hangingPunct="1">
      <a:defRPr sz="1300" kern="1200">
        <a:solidFill>
          <a:schemeClr val="tx1"/>
        </a:solidFill>
        <a:latin typeface="+mn-lt"/>
        <a:ea typeface="+mn-ea"/>
        <a:cs typeface="+mn-cs"/>
      </a:defRPr>
    </a:lvl7pPr>
    <a:lvl8pPr marL="3400185" algn="l" defTabSz="971481" rtl="0" eaLnBrk="1" latinLnBrk="0" hangingPunct="1">
      <a:defRPr sz="1300" kern="1200">
        <a:solidFill>
          <a:schemeClr val="tx1"/>
        </a:solidFill>
        <a:latin typeface="+mn-lt"/>
        <a:ea typeface="+mn-ea"/>
        <a:cs typeface="+mn-cs"/>
      </a:defRPr>
    </a:lvl8pPr>
    <a:lvl9pPr marL="3885926" algn="l" defTabSz="97148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F968F810-FD17-4CA9-A058-C9E225250A8C}" type="slidenum">
              <a:rPr lang="en-US" smtClean="0"/>
              <a:pPr/>
              <a:t>1</a:t>
            </a:fld>
            <a:endParaRPr lang="en-US" dirty="0" smtClean="0"/>
          </a:p>
        </p:txBody>
      </p:sp>
      <p:sp>
        <p:nvSpPr>
          <p:cNvPr id="4099" name="Rectangle 2"/>
          <p:cNvSpPr>
            <a:spLocks noGrp="1" noRot="1" noChangeAspect="1" noChangeArrowheads="1" noTextEdit="1"/>
          </p:cNvSpPr>
          <p:nvPr>
            <p:ph type="sldImg"/>
          </p:nvPr>
        </p:nvSpPr>
        <p:spPr>
          <a:xfrm>
            <a:off x="1270000" y="1108075"/>
            <a:ext cx="6738938" cy="5535613"/>
          </a:xfrm>
          <a:ln/>
        </p:spPr>
      </p:sp>
      <p:sp>
        <p:nvSpPr>
          <p:cNvPr id="4100"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4" y="13065999"/>
            <a:ext cx="43526075" cy="9016762"/>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6" y="23835360"/>
            <a:ext cx="35845750" cy="10749280"/>
          </a:xfrm>
        </p:spPr>
        <p:txBody>
          <a:bodyPr/>
          <a:lstStyle>
            <a:lvl1pPr marL="0" indent="0" algn="ctr">
              <a:buNone/>
              <a:defRPr/>
            </a:lvl1pPr>
            <a:lvl2pPr marL="485741" indent="0" algn="ctr">
              <a:buNone/>
              <a:defRPr/>
            </a:lvl2pPr>
            <a:lvl3pPr marL="971481" indent="0" algn="ctr">
              <a:buNone/>
              <a:defRPr/>
            </a:lvl3pPr>
            <a:lvl4pPr marL="1457222" indent="0" algn="ctr">
              <a:buNone/>
              <a:defRPr/>
            </a:lvl4pPr>
            <a:lvl5pPr marL="1942963" indent="0" algn="ctr">
              <a:buNone/>
              <a:defRPr/>
            </a:lvl5pPr>
            <a:lvl6pPr marL="2428704" indent="0" algn="ctr">
              <a:buNone/>
              <a:defRPr/>
            </a:lvl6pPr>
            <a:lvl7pPr marL="2914444" indent="0" algn="ctr">
              <a:buNone/>
              <a:defRPr/>
            </a:lvl7pPr>
            <a:lvl8pPr marL="3400185" indent="0" algn="ctr">
              <a:buNone/>
              <a:defRPr/>
            </a:lvl8pPr>
            <a:lvl9pPr marL="3885926"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950B0EC-3769-48E0-AB18-0D4B59B98360}"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0BCD00B5-9C8E-436C-81D8-9ACA66EB465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685054"/>
            <a:ext cx="11520488" cy="3588813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9" y="1685054"/>
            <a:ext cx="34412237" cy="358881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674B04F2-A76A-4D0D-ADC9-FCDE1D05758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560639" y="1685052"/>
            <a:ext cx="46085125" cy="70104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560639" y="9814562"/>
            <a:ext cx="22966362" cy="137907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5679401" y="9814562"/>
            <a:ext cx="22966363" cy="1379077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560639" y="23780592"/>
            <a:ext cx="22966362" cy="137925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5679401" y="23780592"/>
            <a:ext cx="22966363" cy="1379259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A2CDE81A-A9A8-4168-9762-D0F4E95AFE6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84B641B7-61D1-43F7-AE31-577045AF652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7028379"/>
            <a:ext cx="43526075" cy="8354060"/>
          </a:xfrm>
        </p:spPr>
        <p:txBody>
          <a:bodyPr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7827229"/>
            <a:ext cx="43526075" cy="9201150"/>
          </a:xfrm>
        </p:spPr>
        <p:txBody>
          <a:bodyPr anchor="b"/>
          <a:lstStyle>
            <a:lvl1pPr marL="0" indent="0">
              <a:buNone/>
              <a:defRPr sz="2200"/>
            </a:lvl1pPr>
            <a:lvl2pPr marL="485741" indent="0">
              <a:buNone/>
              <a:defRPr sz="1900"/>
            </a:lvl2pPr>
            <a:lvl3pPr marL="971481" indent="0">
              <a:buNone/>
              <a:defRPr sz="1700"/>
            </a:lvl3pPr>
            <a:lvl4pPr marL="1457222" indent="0">
              <a:buNone/>
              <a:defRPr sz="1500"/>
            </a:lvl4pPr>
            <a:lvl5pPr marL="1942963" indent="0">
              <a:buNone/>
              <a:defRPr sz="1500"/>
            </a:lvl5pPr>
            <a:lvl6pPr marL="2428704" indent="0">
              <a:buNone/>
              <a:defRPr sz="1500"/>
            </a:lvl6pPr>
            <a:lvl7pPr marL="2914444" indent="0">
              <a:buNone/>
              <a:defRPr sz="1500"/>
            </a:lvl7pPr>
            <a:lvl8pPr marL="3400185" indent="0">
              <a:buNone/>
              <a:defRPr sz="1500"/>
            </a:lvl8pPr>
            <a:lvl9pPr marL="3885926" indent="0">
              <a:buNone/>
              <a:defRPr sz="15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A5FE6D69-24D4-414C-9E0F-2EA10DFBD19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9" y="9814560"/>
            <a:ext cx="22966362" cy="27758629"/>
          </a:xfrm>
        </p:spPr>
        <p:txBody>
          <a:bodyPr/>
          <a:lstStyle>
            <a:lvl1pPr>
              <a:defRPr sz="3000"/>
            </a:lvl1pPr>
            <a:lvl2pPr>
              <a:defRPr sz="25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1" y="9814560"/>
            <a:ext cx="22966363" cy="27758629"/>
          </a:xfrm>
        </p:spPr>
        <p:txBody>
          <a:bodyPr/>
          <a:lstStyle>
            <a:lvl1pPr>
              <a:defRPr sz="3000"/>
            </a:lvl1pPr>
            <a:lvl2pPr>
              <a:defRPr sz="2500"/>
            </a:lvl2pPr>
            <a:lvl3pPr>
              <a:defRPr sz="22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E3345DE-E81F-467B-B2DB-7207B952E04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9414750"/>
            <a:ext cx="22625051" cy="3925094"/>
          </a:xfrm>
        </p:spPr>
        <p:txBody>
          <a:bodyPr anchor="b"/>
          <a:lstStyle>
            <a:lvl1pPr marL="0" indent="0">
              <a:buNone/>
              <a:defRPr sz="2500" b="1"/>
            </a:lvl1pPr>
            <a:lvl2pPr marL="485741" indent="0">
              <a:buNone/>
              <a:defRPr sz="2200" b="1"/>
            </a:lvl2pPr>
            <a:lvl3pPr marL="971481" indent="0">
              <a:buNone/>
              <a:defRPr sz="1900" b="1"/>
            </a:lvl3pPr>
            <a:lvl4pPr marL="1457222" indent="0">
              <a:buNone/>
              <a:defRPr sz="1700" b="1"/>
            </a:lvl4pPr>
            <a:lvl5pPr marL="1942963" indent="0">
              <a:buNone/>
              <a:defRPr sz="1700" b="1"/>
            </a:lvl5pPr>
            <a:lvl6pPr marL="2428704" indent="0">
              <a:buNone/>
              <a:defRPr sz="1700" b="1"/>
            </a:lvl6pPr>
            <a:lvl7pPr marL="2914444" indent="0">
              <a:buNone/>
              <a:defRPr sz="1700" b="1"/>
            </a:lvl7pPr>
            <a:lvl8pPr marL="3400185" indent="0">
              <a:buNone/>
              <a:defRPr sz="1700" b="1"/>
            </a:lvl8pPr>
            <a:lvl9pPr marL="3885926"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2560638" y="13339844"/>
            <a:ext cx="22625051" cy="24233346"/>
          </a:xfrm>
        </p:spPr>
        <p:txBody>
          <a:bodyPr/>
          <a:lstStyle>
            <a:lvl1pPr>
              <a:defRPr sz="25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9414750"/>
            <a:ext cx="22632988" cy="3925094"/>
          </a:xfrm>
        </p:spPr>
        <p:txBody>
          <a:bodyPr anchor="b"/>
          <a:lstStyle>
            <a:lvl1pPr marL="0" indent="0">
              <a:buNone/>
              <a:defRPr sz="2500" b="1"/>
            </a:lvl1pPr>
            <a:lvl2pPr marL="485741" indent="0">
              <a:buNone/>
              <a:defRPr sz="2200" b="1"/>
            </a:lvl2pPr>
            <a:lvl3pPr marL="971481" indent="0">
              <a:buNone/>
              <a:defRPr sz="1900" b="1"/>
            </a:lvl3pPr>
            <a:lvl4pPr marL="1457222" indent="0">
              <a:buNone/>
              <a:defRPr sz="1700" b="1"/>
            </a:lvl4pPr>
            <a:lvl5pPr marL="1942963" indent="0">
              <a:buNone/>
              <a:defRPr sz="1700" b="1"/>
            </a:lvl5pPr>
            <a:lvl6pPr marL="2428704" indent="0">
              <a:buNone/>
              <a:defRPr sz="1700" b="1"/>
            </a:lvl6pPr>
            <a:lvl7pPr marL="2914444" indent="0">
              <a:buNone/>
              <a:defRPr sz="1700" b="1"/>
            </a:lvl7pPr>
            <a:lvl8pPr marL="3400185" indent="0">
              <a:buNone/>
              <a:defRPr sz="1700" b="1"/>
            </a:lvl8pPr>
            <a:lvl9pPr marL="3885926"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26012775" y="13339844"/>
            <a:ext cx="22632988" cy="24233346"/>
          </a:xfrm>
        </p:spPr>
        <p:txBody>
          <a:bodyPr/>
          <a:lstStyle>
            <a:lvl1pPr>
              <a:defRPr sz="2500"/>
            </a:lvl1pPr>
            <a:lvl2pPr>
              <a:defRPr sz="22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620A87BB-FC5C-43AF-A7E4-424D8EDFFD2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3A52D6FF-D789-43EF-B867-1CDD07E4E4F9}"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2491E4F-F204-4667-B265-949FBA02D7C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7" y="1674099"/>
            <a:ext cx="16846551" cy="71272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20019963" y="1674099"/>
            <a:ext cx="28625800" cy="35899090"/>
          </a:xfrm>
        </p:spPr>
        <p:txBody>
          <a:bodyPr/>
          <a:lstStyle>
            <a:lvl1pPr>
              <a:defRPr sz="34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7" y="8801339"/>
            <a:ext cx="16846551" cy="28771850"/>
          </a:xfrm>
        </p:spPr>
        <p:txBody>
          <a:bodyPr/>
          <a:lstStyle>
            <a:lvl1pPr marL="0" indent="0">
              <a:buNone/>
              <a:defRPr sz="1500"/>
            </a:lvl1pPr>
            <a:lvl2pPr marL="485741" indent="0">
              <a:buNone/>
              <a:defRPr sz="1300"/>
            </a:lvl2pPr>
            <a:lvl3pPr marL="971481" indent="0">
              <a:buNone/>
              <a:defRPr sz="1100"/>
            </a:lvl3pPr>
            <a:lvl4pPr marL="1457222" indent="0">
              <a:buNone/>
              <a:defRPr sz="1000"/>
            </a:lvl4pPr>
            <a:lvl5pPr marL="1942963" indent="0">
              <a:buNone/>
              <a:defRPr sz="1000"/>
            </a:lvl5pPr>
            <a:lvl6pPr marL="2428704" indent="0">
              <a:buNone/>
              <a:defRPr sz="1000"/>
            </a:lvl6pPr>
            <a:lvl7pPr marL="2914444" indent="0">
              <a:buNone/>
              <a:defRPr sz="1000"/>
            </a:lvl7pPr>
            <a:lvl8pPr marL="3400185" indent="0">
              <a:buNone/>
              <a:defRPr sz="1000"/>
            </a:lvl8pPr>
            <a:lvl9pPr marL="3885926"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ABF7DC4-9B95-4714-87B4-34C4A119D8A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6" y="29443680"/>
            <a:ext cx="30724475" cy="3475990"/>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0036176" y="3758962"/>
            <a:ext cx="30724475" cy="25237440"/>
          </a:xfrm>
        </p:spPr>
        <p:txBody>
          <a:bodyPr/>
          <a:lstStyle>
            <a:lvl1pPr marL="0" indent="0">
              <a:buNone/>
              <a:defRPr sz="3400"/>
            </a:lvl1pPr>
            <a:lvl2pPr marL="485741" indent="0">
              <a:buNone/>
              <a:defRPr sz="3000"/>
            </a:lvl2pPr>
            <a:lvl3pPr marL="971481" indent="0">
              <a:buNone/>
              <a:defRPr sz="2500"/>
            </a:lvl3pPr>
            <a:lvl4pPr marL="1457222" indent="0">
              <a:buNone/>
              <a:defRPr sz="2200"/>
            </a:lvl4pPr>
            <a:lvl5pPr marL="1942963" indent="0">
              <a:buNone/>
              <a:defRPr sz="2200"/>
            </a:lvl5pPr>
            <a:lvl6pPr marL="2428704" indent="0">
              <a:buNone/>
              <a:defRPr sz="2200"/>
            </a:lvl6pPr>
            <a:lvl7pPr marL="2914444" indent="0">
              <a:buNone/>
              <a:defRPr sz="2200"/>
            </a:lvl7pPr>
            <a:lvl8pPr marL="3400185" indent="0">
              <a:buNone/>
              <a:defRPr sz="2200"/>
            </a:lvl8pPr>
            <a:lvl9pPr marL="3885926" indent="0">
              <a:buNone/>
              <a:defRPr sz="2200"/>
            </a:lvl9pPr>
          </a:lstStyle>
          <a:p>
            <a:pPr lvl="0"/>
            <a:endParaRPr lang="en-US" noProof="0" dirty="0" smtClean="0"/>
          </a:p>
        </p:txBody>
      </p:sp>
      <p:sp>
        <p:nvSpPr>
          <p:cNvPr id="4" name="Text Placeholder 3"/>
          <p:cNvSpPr>
            <a:spLocks noGrp="1"/>
          </p:cNvSpPr>
          <p:nvPr>
            <p:ph type="body" sz="half" idx="2"/>
          </p:nvPr>
        </p:nvSpPr>
        <p:spPr>
          <a:xfrm>
            <a:off x="10036176" y="32919670"/>
            <a:ext cx="30724475" cy="4936490"/>
          </a:xfrm>
        </p:spPr>
        <p:txBody>
          <a:bodyPr/>
          <a:lstStyle>
            <a:lvl1pPr marL="0" indent="0">
              <a:buNone/>
              <a:defRPr sz="1500"/>
            </a:lvl1pPr>
            <a:lvl2pPr marL="485741" indent="0">
              <a:buNone/>
              <a:defRPr sz="1300"/>
            </a:lvl2pPr>
            <a:lvl3pPr marL="971481" indent="0">
              <a:buNone/>
              <a:defRPr sz="1100"/>
            </a:lvl3pPr>
            <a:lvl4pPr marL="1457222" indent="0">
              <a:buNone/>
              <a:defRPr sz="1000"/>
            </a:lvl4pPr>
            <a:lvl5pPr marL="1942963" indent="0">
              <a:buNone/>
              <a:defRPr sz="1000"/>
            </a:lvl5pPr>
            <a:lvl6pPr marL="2428704" indent="0">
              <a:buNone/>
              <a:defRPr sz="1000"/>
            </a:lvl6pPr>
            <a:lvl7pPr marL="2914444" indent="0">
              <a:buNone/>
              <a:defRPr sz="1000"/>
            </a:lvl7pPr>
            <a:lvl8pPr marL="3400185" indent="0">
              <a:buNone/>
              <a:defRPr sz="1000"/>
            </a:lvl8pPr>
            <a:lvl9pPr marL="3885926"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D356519B-B755-42A3-B69E-24E26F89B90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slides_banner5b"/>
          <p:cNvPicPr>
            <a:picLocks noChangeAspect="1" noChangeArrowheads="1"/>
          </p:cNvPicPr>
          <p:nvPr/>
        </p:nvPicPr>
        <p:blipFill>
          <a:blip r:embed="rId14" cstate="print"/>
          <a:srcRect/>
          <a:stretch>
            <a:fillRect/>
          </a:stretch>
        </p:blipFill>
        <p:spPr bwMode="auto">
          <a:xfrm>
            <a:off x="0" y="0"/>
            <a:ext cx="51206400" cy="14488160"/>
          </a:xfrm>
          <a:prstGeom prst="rect">
            <a:avLst/>
          </a:prstGeom>
          <a:noFill/>
          <a:ln w="9525">
            <a:noFill/>
            <a:miter lim="800000"/>
            <a:headEnd/>
            <a:tailEnd/>
          </a:ln>
        </p:spPr>
      </p:pic>
      <p:sp>
        <p:nvSpPr>
          <p:cNvPr id="1027" name="Rectangle 3"/>
          <p:cNvSpPr>
            <a:spLocks noGrp="1" noChangeArrowheads="1"/>
          </p:cNvSpPr>
          <p:nvPr>
            <p:ph type="title"/>
          </p:nvPr>
        </p:nvSpPr>
        <p:spPr bwMode="auto">
          <a:xfrm>
            <a:off x="2559992" y="1684443"/>
            <a:ext cx="46086419" cy="7010400"/>
          </a:xfrm>
          <a:prstGeom prst="rect">
            <a:avLst/>
          </a:prstGeom>
          <a:noFill/>
          <a:ln w="9525">
            <a:noFill/>
            <a:miter lim="800000"/>
            <a:headEnd/>
            <a:tailEnd/>
          </a:ln>
        </p:spPr>
        <p:txBody>
          <a:bodyPr vert="horz" wrap="square" lIns="543810" tIns="271908" rIns="543810" bIns="271908"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body" idx="1"/>
          </p:nvPr>
        </p:nvSpPr>
        <p:spPr bwMode="auto">
          <a:xfrm>
            <a:off x="2559992" y="9814560"/>
            <a:ext cx="46086419" cy="27759237"/>
          </a:xfrm>
          <a:prstGeom prst="rect">
            <a:avLst/>
          </a:prstGeom>
          <a:noFill/>
          <a:ln w="9525">
            <a:noFill/>
            <a:miter lim="800000"/>
            <a:headEnd/>
            <a:tailEnd/>
          </a:ln>
        </p:spPr>
        <p:txBody>
          <a:bodyPr vert="horz" wrap="square" lIns="543810" tIns="271908" rIns="543810" bIns="27190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5" name="Rectangle 5"/>
          <p:cNvSpPr>
            <a:spLocks noGrp="1" noChangeArrowheads="1"/>
          </p:cNvSpPr>
          <p:nvPr>
            <p:ph type="dt" sz="half" idx="2"/>
          </p:nvPr>
        </p:nvSpPr>
        <p:spPr bwMode="auto">
          <a:xfrm>
            <a:off x="2559992" y="38304047"/>
            <a:ext cx="11948819" cy="2921000"/>
          </a:xfrm>
          <a:prstGeom prst="rect">
            <a:avLst/>
          </a:prstGeom>
          <a:noFill/>
          <a:ln w="9525">
            <a:noFill/>
            <a:miter lim="800000"/>
            <a:headEnd/>
            <a:tailEnd/>
          </a:ln>
          <a:effectLst/>
        </p:spPr>
        <p:txBody>
          <a:bodyPr vert="horz" wrap="square" lIns="543810" tIns="271908" rIns="543810" bIns="271908" numCol="1" anchor="t" anchorCtr="0" compatLnSpc="1">
            <a:prstTxWarp prst="textNoShape">
              <a:avLst/>
            </a:prstTxWarp>
          </a:bodyPr>
          <a:lstStyle>
            <a:lvl1pPr>
              <a:defRPr sz="8300"/>
            </a:lvl1pPr>
          </a:lstStyle>
          <a:p>
            <a:pPr>
              <a:defRPr/>
            </a:pPr>
            <a:endParaRPr lang="en-US" dirty="0"/>
          </a:p>
        </p:txBody>
      </p:sp>
      <p:sp>
        <p:nvSpPr>
          <p:cNvPr id="25606" name="Rectangle 6"/>
          <p:cNvSpPr>
            <a:spLocks noGrp="1" noChangeArrowheads="1"/>
          </p:cNvSpPr>
          <p:nvPr>
            <p:ph type="ftr" sz="quarter" idx="3"/>
          </p:nvPr>
        </p:nvSpPr>
        <p:spPr bwMode="auto">
          <a:xfrm>
            <a:off x="17495192" y="38304047"/>
            <a:ext cx="16216019" cy="2921000"/>
          </a:xfrm>
          <a:prstGeom prst="rect">
            <a:avLst/>
          </a:prstGeom>
          <a:noFill/>
          <a:ln w="9525">
            <a:noFill/>
            <a:miter lim="800000"/>
            <a:headEnd/>
            <a:tailEnd/>
          </a:ln>
          <a:effectLst/>
        </p:spPr>
        <p:txBody>
          <a:bodyPr vert="horz" wrap="square" lIns="543810" tIns="271908" rIns="543810" bIns="271908" numCol="1" anchor="t" anchorCtr="0" compatLnSpc="1">
            <a:prstTxWarp prst="textNoShape">
              <a:avLst/>
            </a:prstTxWarp>
          </a:bodyPr>
          <a:lstStyle>
            <a:lvl1pPr algn="ctr">
              <a:defRPr sz="8300"/>
            </a:lvl1pPr>
          </a:lstStyle>
          <a:p>
            <a:pPr>
              <a:defRPr/>
            </a:pPr>
            <a:endParaRPr lang="en-US" dirty="0"/>
          </a:p>
        </p:txBody>
      </p:sp>
      <p:sp>
        <p:nvSpPr>
          <p:cNvPr id="25607" name="Rectangle 7"/>
          <p:cNvSpPr>
            <a:spLocks noGrp="1" noChangeArrowheads="1"/>
          </p:cNvSpPr>
          <p:nvPr>
            <p:ph type="sldNum" sz="quarter" idx="4"/>
          </p:nvPr>
        </p:nvSpPr>
        <p:spPr bwMode="auto">
          <a:xfrm>
            <a:off x="36697592" y="38304047"/>
            <a:ext cx="11948819" cy="2921000"/>
          </a:xfrm>
          <a:prstGeom prst="rect">
            <a:avLst/>
          </a:prstGeom>
          <a:noFill/>
          <a:ln w="9525">
            <a:noFill/>
            <a:miter lim="800000"/>
            <a:headEnd/>
            <a:tailEnd/>
          </a:ln>
          <a:effectLst/>
        </p:spPr>
        <p:txBody>
          <a:bodyPr vert="horz" wrap="square" lIns="543810" tIns="271908" rIns="543810" bIns="271908" numCol="1" anchor="t" anchorCtr="0" compatLnSpc="1">
            <a:prstTxWarp prst="textNoShape">
              <a:avLst/>
            </a:prstTxWarp>
          </a:bodyPr>
          <a:lstStyle>
            <a:lvl1pPr algn="r">
              <a:defRPr sz="8300"/>
            </a:lvl1pPr>
          </a:lstStyle>
          <a:p>
            <a:pPr>
              <a:defRPr/>
            </a:pPr>
            <a:fld id="{06057944-8E36-4A40-A57E-22078C94821D}" type="slidenum">
              <a:rPr lang="en-US"/>
              <a:pPr>
                <a:defRPr/>
              </a:pPr>
              <a:t>‹#›</a:t>
            </a:fld>
            <a:endParaRPr lang="en-US" dirty="0"/>
          </a:p>
        </p:txBody>
      </p:sp>
      <p:sp>
        <p:nvSpPr>
          <p:cNvPr id="25608" name="Line 8"/>
          <p:cNvSpPr>
            <a:spLocks noChangeShapeType="1"/>
          </p:cNvSpPr>
          <p:nvPr/>
        </p:nvSpPr>
        <p:spPr bwMode="auto">
          <a:xfrm>
            <a:off x="0" y="42062400"/>
            <a:ext cx="51206400" cy="0"/>
          </a:xfrm>
          <a:prstGeom prst="line">
            <a:avLst/>
          </a:prstGeom>
          <a:noFill/>
          <a:ln w="38100">
            <a:solidFill>
              <a:srgbClr val="CCCC66"/>
            </a:solidFill>
            <a:round/>
            <a:headEnd/>
            <a:tailEnd/>
          </a:ln>
          <a:effectLst/>
        </p:spPr>
        <p:txBody>
          <a:bodyPr lIns="97148" tIns="48574" rIns="97148" bIns="48574"/>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defTabSz="5439525" rtl="0" eaLnBrk="0" fontAlgn="base" hangingPunct="0">
        <a:spcBef>
          <a:spcPct val="0"/>
        </a:spcBef>
        <a:spcAft>
          <a:spcPct val="0"/>
        </a:spcAft>
        <a:defRPr sz="26100">
          <a:solidFill>
            <a:schemeClr val="tx2"/>
          </a:solidFill>
          <a:latin typeface="+mj-lt"/>
          <a:ea typeface="+mj-ea"/>
          <a:cs typeface="+mj-cs"/>
        </a:defRPr>
      </a:lvl1pPr>
      <a:lvl2pPr algn="ctr" defTabSz="5439525" rtl="0" eaLnBrk="0" fontAlgn="base" hangingPunct="0">
        <a:spcBef>
          <a:spcPct val="0"/>
        </a:spcBef>
        <a:spcAft>
          <a:spcPct val="0"/>
        </a:spcAft>
        <a:defRPr sz="26100">
          <a:solidFill>
            <a:schemeClr val="tx2"/>
          </a:solidFill>
          <a:latin typeface="Arial" charset="0"/>
        </a:defRPr>
      </a:lvl2pPr>
      <a:lvl3pPr algn="ctr" defTabSz="5439525" rtl="0" eaLnBrk="0" fontAlgn="base" hangingPunct="0">
        <a:spcBef>
          <a:spcPct val="0"/>
        </a:spcBef>
        <a:spcAft>
          <a:spcPct val="0"/>
        </a:spcAft>
        <a:defRPr sz="26100">
          <a:solidFill>
            <a:schemeClr val="tx2"/>
          </a:solidFill>
          <a:latin typeface="Arial" charset="0"/>
        </a:defRPr>
      </a:lvl3pPr>
      <a:lvl4pPr algn="ctr" defTabSz="5439525" rtl="0" eaLnBrk="0" fontAlgn="base" hangingPunct="0">
        <a:spcBef>
          <a:spcPct val="0"/>
        </a:spcBef>
        <a:spcAft>
          <a:spcPct val="0"/>
        </a:spcAft>
        <a:defRPr sz="26100">
          <a:solidFill>
            <a:schemeClr val="tx2"/>
          </a:solidFill>
          <a:latin typeface="Arial" charset="0"/>
        </a:defRPr>
      </a:lvl4pPr>
      <a:lvl5pPr algn="ctr" defTabSz="5439525" rtl="0" eaLnBrk="0" fontAlgn="base" hangingPunct="0">
        <a:spcBef>
          <a:spcPct val="0"/>
        </a:spcBef>
        <a:spcAft>
          <a:spcPct val="0"/>
        </a:spcAft>
        <a:defRPr sz="26100">
          <a:solidFill>
            <a:schemeClr val="tx2"/>
          </a:solidFill>
          <a:latin typeface="Arial" charset="0"/>
        </a:defRPr>
      </a:lvl5pPr>
      <a:lvl6pPr marL="485741" algn="ctr" defTabSz="5440971" rtl="0" fontAlgn="base">
        <a:spcBef>
          <a:spcPct val="0"/>
        </a:spcBef>
        <a:spcAft>
          <a:spcPct val="0"/>
        </a:spcAft>
        <a:defRPr sz="26100">
          <a:solidFill>
            <a:schemeClr val="tx2"/>
          </a:solidFill>
          <a:latin typeface="Arial" charset="0"/>
        </a:defRPr>
      </a:lvl6pPr>
      <a:lvl7pPr marL="971481" algn="ctr" defTabSz="5440971" rtl="0" fontAlgn="base">
        <a:spcBef>
          <a:spcPct val="0"/>
        </a:spcBef>
        <a:spcAft>
          <a:spcPct val="0"/>
        </a:spcAft>
        <a:defRPr sz="26100">
          <a:solidFill>
            <a:schemeClr val="tx2"/>
          </a:solidFill>
          <a:latin typeface="Arial" charset="0"/>
        </a:defRPr>
      </a:lvl7pPr>
      <a:lvl8pPr marL="1457222" algn="ctr" defTabSz="5440971" rtl="0" fontAlgn="base">
        <a:spcBef>
          <a:spcPct val="0"/>
        </a:spcBef>
        <a:spcAft>
          <a:spcPct val="0"/>
        </a:spcAft>
        <a:defRPr sz="26100">
          <a:solidFill>
            <a:schemeClr val="tx2"/>
          </a:solidFill>
          <a:latin typeface="Arial" charset="0"/>
        </a:defRPr>
      </a:lvl8pPr>
      <a:lvl9pPr marL="1942963" algn="ctr" defTabSz="5440971" rtl="0" fontAlgn="base">
        <a:spcBef>
          <a:spcPct val="0"/>
        </a:spcBef>
        <a:spcAft>
          <a:spcPct val="0"/>
        </a:spcAft>
        <a:defRPr sz="26100">
          <a:solidFill>
            <a:schemeClr val="tx2"/>
          </a:solidFill>
          <a:latin typeface="Arial" charset="0"/>
        </a:defRPr>
      </a:lvl9pPr>
    </p:titleStyle>
    <p:bodyStyle>
      <a:lvl1pPr marL="2039340" indent="-2039340" algn="l" defTabSz="5439525" rtl="0" eaLnBrk="0" fontAlgn="base" hangingPunct="0">
        <a:spcBef>
          <a:spcPct val="20000"/>
        </a:spcBef>
        <a:spcAft>
          <a:spcPct val="0"/>
        </a:spcAft>
        <a:buChar char="•"/>
        <a:defRPr sz="19100">
          <a:solidFill>
            <a:schemeClr val="tx1"/>
          </a:solidFill>
          <a:latin typeface="+mn-lt"/>
          <a:ea typeface="+mn-ea"/>
          <a:cs typeface="+mn-cs"/>
        </a:defRPr>
      </a:lvl1pPr>
      <a:lvl2pPr marL="4419856" indent="-1700092" algn="l" defTabSz="5439525" rtl="0" eaLnBrk="0" fontAlgn="base" hangingPunct="0">
        <a:spcBef>
          <a:spcPct val="20000"/>
        </a:spcBef>
        <a:spcAft>
          <a:spcPct val="0"/>
        </a:spcAft>
        <a:buChar char="–"/>
        <a:defRPr sz="16600">
          <a:solidFill>
            <a:schemeClr val="tx1"/>
          </a:solidFill>
          <a:latin typeface="+mn-lt"/>
        </a:defRPr>
      </a:lvl2pPr>
      <a:lvl3pPr marL="6800370" indent="-1358918" algn="l" defTabSz="5439525" rtl="0" eaLnBrk="0" fontAlgn="base" hangingPunct="0">
        <a:spcBef>
          <a:spcPct val="20000"/>
        </a:spcBef>
        <a:spcAft>
          <a:spcPct val="0"/>
        </a:spcAft>
        <a:buChar char="•"/>
        <a:defRPr sz="14200">
          <a:solidFill>
            <a:schemeClr val="tx1"/>
          </a:solidFill>
          <a:latin typeface="+mn-lt"/>
        </a:defRPr>
      </a:lvl3pPr>
      <a:lvl4pPr marL="9520133" indent="-1360845" algn="l" defTabSz="5439525" rtl="0" eaLnBrk="0" fontAlgn="base" hangingPunct="0">
        <a:spcBef>
          <a:spcPct val="20000"/>
        </a:spcBef>
        <a:spcAft>
          <a:spcPct val="0"/>
        </a:spcAft>
        <a:buChar char="–"/>
        <a:defRPr sz="11900">
          <a:solidFill>
            <a:schemeClr val="tx1"/>
          </a:solidFill>
          <a:latin typeface="+mn-lt"/>
        </a:defRPr>
      </a:lvl4pPr>
      <a:lvl5pPr marL="12239895" indent="-1360845" algn="l" defTabSz="5439525" rtl="0" eaLnBrk="0" fontAlgn="base" hangingPunct="0">
        <a:spcBef>
          <a:spcPct val="20000"/>
        </a:spcBef>
        <a:spcAft>
          <a:spcPct val="0"/>
        </a:spcAft>
        <a:buChar char="»"/>
        <a:defRPr sz="11900">
          <a:solidFill>
            <a:schemeClr val="tx1"/>
          </a:solidFill>
          <a:latin typeface="+mn-lt"/>
        </a:defRPr>
      </a:lvl5pPr>
      <a:lvl6pPr marL="12727082" indent="-1361087" algn="l" defTabSz="5440971" rtl="0" fontAlgn="base">
        <a:spcBef>
          <a:spcPct val="20000"/>
        </a:spcBef>
        <a:spcAft>
          <a:spcPct val="0"/>
        </a:spcAft>
        <a:buChar char="»"/>
        <a:defRPr sz="11900">
          <a:solidFill>
            <a:schemeClr val="tx1"/>
          </a:solidFill>
          <a:latin typeface="+mn-lt"/>
        </a:defRPr>
      </a:lvl6pPr>
      <a:lvl7pPr marL="13212822" indent="-1361087" algn="l" defTabSz="5440971" rtl="0" fontAlgn="base">
        <a:spcBef>
          <a:spcPct val="20000"/>
        </a:spcBef>
        <a:spcAft>
          <a:spcPct val="0"/>
        </a:spcAft>
        <a:buChar char="»"/>
        <a:defRPr sz="11900">
          <a:solidFill>
            <a:schemeClr val="tx1"/>
          </a:solidFill>
          <a:latin typeface="+mn-lt"/>
        </a:defRPr>
      </a:lvl7pPr>
      <a:lvl8pPr marL="13698563" indent="-1361087" algn="l" defTabSz="5440971" rtl="0" fontAlgn="base">
        <a:spcBef>
          <a:spcPct val="20000"/>
        </a:spcBef>
        <a:spcAft>
          <a:spcPct val="0"/>
        </a:spcAft>
        <a:buChar char="»"/>
        <a:defRPr sz="11900">
          <a:solidFill>
            <a:schemeClr val="tx1"/>
          </a:solidFill>
          <a:latin typeface="+mn-lt"/>
        </a:defRPr>
      </a:lvl8pPr>
      <a:lvl9pPr marL="14184304" indent="-1361087" algn="l" defTabSz="5440971" rtl="0" fontAlgn="base">
        <a:spcBef>
          <a:spcPct val="20000"/>
        </a:spcBef>
        <a:spcAft>
          <a:spcPct val="0"/>
        </a:spcAft>
        <a:buChar char="»"/>
        <a:defRPr sz="11900">
          <a:solidFill>
            <a:schemeClr val="tx1"/>
          </a:solidFill>
          <a:latin typeface="+mn-lt"/>
        </a:defRPr>
      </a:lvl9pPr>
    </p:bodyStyle>
    <p:otherStyle>
      <a:defPPr>
        <a:defRPr lang="en-US"/>
      </a:defPPr>
      <a:lvl1pPr marL="0" algn="l" defTabSz="971481" rtl="0" eaLnBrk="1" latinLnBrk="0" hangingPunct="1">
        <a:defRPr sz="1900" kern="1200">
          <a:solidFill>
            <a:schemeClr val="tx1"/>
          </a:solidFill>
          <a:latin typeface="+mn-lt"/>
          <a:ea typeface="+mn-ea"/>
          <a:cs typeface="+mn-cs"/>
        </a:defRPr>
      </a:lvl1pPr>
      <a:lvl2pPr marL="485741" algn="l" defTabSz="971481" rtl="0" eaLnBrk="1" latinLnBrk="0" hangingPunct="1">
        <a:defRPr sz="1900" kern="1200">
          <a:solidFill>
            <a:schemeClr val="tx1"/>
          </a:solidFill>
          <a:latin typeface="+mn-lt"/>
          <a:ea typeface="+mn-ea"/>
          <a:cs typeface="+mn-cs"/>
        </a:defRPr>
      </a:lvl2pPr>
      <a:lvl3pPr marL="971481" algn="l" defTabSz="971481" rtl="0" eaLnBrk="1" latinLnBrk="0" hangingPunct="1">
        <a:defRPr sz="1900" kern="1200">
          <a:solidFill>
            <a:schemeClr val="tx1"/>
          </a:solidFill>
          <a:latin typeface="+mn-lt"/>
          <a:ea typeface="+mn-ea"/>
          <a:cs typeface="+mn-cs"/>
        </a:defRPr>
      </a:lvl3pPr>
      <a:lvl4pPr marL="1457222" algn="l" defTabSz="971481" rtl="0" eaLnBrk="1" latinLnBrk="0" hangingPunct="1">
        <a:defRPr sz="1900" kern="1200">
          <a:solidFill>
            <a:schemeClr val="tx1"/>
          </a:solidFill>
          <a:latin typeface="+mn-lt"/>
          <a:ea typeface="+mn-ea"/>
          <a:cs typeface="+mn-cs"/>
        </a:defRPr>
      </a:lvl4pPr>
      <a:lvl5pPr marL="1942963" algn="l" defTabSz="971481" rtl="0" eaLnBrk="1" latinLnBrk="0" hangingPunct="1">
        <a:defRPr sz="1900" kern="1200">
          <a:solidFill>
            <a:schemeClr val="tx1"/>
          </a:solidFill>
          <a:latin typeface="+mn-lt"/>
          <a:ea typeface="+mn-ea"/>
          <a:cs typeface="+mn-cs"/>
        </a:defRPr>
      </a:lvl5pPr>
      <a:lvl6pPr marL="2428704" algn="l" defTabSz="971481" rtl="0" eaLnBrk="1" latinLnBrk="0" hangingPunct="1">
        <a:defRPr sz="1900" kern="1200">
          <a:solidFill>
            <a:schemeClr val="tx1"/>
          </a:solidFill>
          <a:latin typeface="+mn-lt"/>
          <a:ea typeface="+mn-ea"/>
          <a:cs typeface="+mn-cs"/>
        </a:defRPr>
      </a:lvl6pPr>
      <a:lvl7pPr marL="2914444" algn="l" defTabSz="971481" rtl="0" eaLnBrk="1" latinLnBrk="0" hangingPunct="1">
        <a:defRPr sz="1900" kern="1200">
          <a:solidFill>
            <a:schemeClr val="tx1"/>
          </a:solidFill>
          <a:latin typeface="+mn-lt"/>
          <a:ea typeface="+mn-ea"/>
          <a:cs typeface="+mn-cs"/>
        </a:defRPr>
      </a:lvl7pPr>
      <a:lvl8pPr marL="3400185" algn="l" defTabSz="971481" rtl="0" eaLnBrk="1" latinLnBrk="0" hangingPunct="1">
        <a:defRPr sz="1900" kern="1200">
          <a:solidFill>
            <a:schemeClr val="tx1"/>
          </a:solidFill>
          <a:latin typeface="+mn-lt"/>
          <a:ea typeface="+mn-ea"/>
          <a:cs typeface="+mn-cs"/>
        </a:defRPr>
      </a:lvl8pPr>
      <a:lvl9pPr marL="3885926" algn="l" defTabSz="97148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sz="quarter"/>
          </p:nvPr>
        </p:nvSpPr>
        <p:spPr>
          <a:xfrm>
            <a:off x="2591270" y="1489710"/>
            <a:ext cx="46084773" cy="7010400"/>
          </a:xfrm>
          <a:noFill/>
        </p:spPr>
        <p:txBody>
          <a:bodyPr/>
          <a:lstStyle/>
          <a:p>
            <a:pPr defTabSz="971481" eaLnBrk="1" hangingPunct="1"/>
            <a:r>
              <a:rPr lang="en-US" sz="7600" dirty="0" smtClean="0"/>
              <a:t>A Moving Target:  The Effect of Changing Respondents in a Panel Survey of Households</a:t>
            </a:r>
            <a:r>
              <a:rPr lang="en-US" sz="7200" i="1" dirty="0" smtClean="0">
                <a:latin typeface="Times New Roman" pitchFamily="18" charset="0"/>
              </a:rPr>
              <a:t/>
            </a:r>
            <a:br>
              <a:rPr lang="en-US" sz="7200" i="1" dirty="0" smtClean="0">
                <a:latin typeface="Times New Roman" pitchFamily="18" charset="0"/>
              </a:rPr>
            </a:br>
            <a:r>
              <a:rPr lang="en-US" sz="4700" dirty="0" smtClean="0"/>
              <a:t>Beth Fisher, Kate Bachtell, Ned English, Cathy Haggerty </a:t>
            </a:r>
            <a:br>
              <a:rPr lang="en-US" sz="4700" dirty="0" smtClean="0"/>
            </a:br>
            <a:r>
              <a:rPr lang="en-US" sz="4700" dirty="0" smtClean="0"/>
              <a:t>NORC, Chicago, Illinois</a:t>
            </a:r>
          </a:p>
        </p:txBody>
      </p:sp>
      <p:graphicFrame>
        <p:nvGraphicFramePr>
          <p:cNvPr id="53344" name="Group 2144"/>
          <p:cNvGraphicFramePr>
            <a:graphicFrameLocks noGrp="1"/>
          </p:cNvGraphicFramePr>
          <p:nvPr/>
        </p:nvGraphicFramePr>
        <p:xfrm>
          <a:off x="35356800" y="7696200"/>
          <a:ext cx="13487400" cy="5514916"/>
        </p:xfrm>
        <a:graphic>
          <a:graphicData uri="http://schemas.openxmlformats.org/drawingml/2006/table">
            <a:tbl>
              <a:tblPr>
                <a:tableStyleId>{9D7B26C5-4107-4FEC-AEDC-1716B250A1EF}</a:tableStyleId>
              </a:tblPr>
              <a:tblGrid>
                <a:gridCol w="7391400"/>
                <a:gridCol w="1524000"/>
                <a:gridCol w="1371600"/>
                <a:gridCol w="1676400"/>
                <a:gridCol w="1524000"/>
              </a:tblGrid>
              <a:tr h="143015">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noFill/>
                      <a:prstDash val="solid"/>
                      <a:round/>
                      <a:headEnd type="none" w="med" len="med"/>
                      <a:tailEnd type="none" w="med" len="med"/>
                    </a:lnT>
                  </a:tcPr>
                </a:tc>
                <a:tc grid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Same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Different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4579">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1</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2</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1</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2</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172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Respondent is a US citizen</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89%</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90%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82%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88%</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solidFill>
                        <a:schemeClr val="tx1"/>
                      </a:solidFill>
                      <a:prstDash val="solid"/>
                      <a:round/>
                      <a:headEnd type="none" w="med" len="med"/>
                      <a:tailEnd type="none" w="med" len="med"/>
                    </a:lnT>
                  </a:tcPr>
                </a:tc>
              </a:tr>
              <a:tr h="309492">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Respondent has high school education or less</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61%</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60%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70%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67%</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r>
              <a:tr h="265336">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Respondent is female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67%</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68%</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58%</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61%</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r>
              <a:tr h="150835">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Average number of adults in household</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1.78</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1.82</a:t>
                      </a: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2.35</a:t>
                      </a: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2.62</a:t>
                      </a:r>
                    </a:p>
                  </a:txBody>
                  <a:tcPr marL="91403" marR="91403" marT="52558" marB="52558" horzOverflow="overflow"/>
                </a:tc>
              </a:tr>
              <a:tr h="30479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Households with children</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37%</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46%</a:t>
                      </a: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43%</a:t>
                      </a: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59%</a:t>
                      </a:r>
                    </a:p>
                  </a:txBody>
                  <a:tcPr marL="91403" marR="91403" marT="52558" marB="52558" horzOverflow="overflow"/>
                </a:tc>
              </a:tr>
              <a:tr h="498628">
                <a:tc>
                  <a:txBody>
                    <a:bodyPr/>
                    <a:lstStyle/>
                    <a:p>
                      <a:pPr marL="0" marR="0" lvl="0" indent="0" algn="l"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Average number of children in household (excluding households with no children)</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2.17</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2.16</a:t>
                      </a: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2.01</a:t>
                      </a: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1.98</a:t>
                      </a:r>
                    </a:p>
                  </a:txBody>
                  <a:tcPr marL="91403" marR="91403" marT="52558" marB="52558" horzOverflow="overflow"/>
                </a:tc>
              </a:tr>
              <a:tr h="236420">
                <a:tc>
                  <a:txBody>
                    <a:bodyPr/>
                    <a:lstStyle/>
                    <a:p>
                      <a:pPr marL="0" marR="0" lvl="0" indent="0" algn="l"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Percentage of households that went from  no children to having children in wave 2 or vice versa</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12%</a:t>
                      </a: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t>
                      </a: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33%</a:t>
                      </a:r>
                    </a:p>
                  </a:txBody>
                  <a:tcPr marL="91403" marR="91403" marT="52558" marB="52558" horzOverflow="overflow"/>
                </a:tc>
              </a:tr>
              <a:tr h="236420">
                <a:tc>
                  <a:txBody>
                    <a:bodyPr/>
                    <a:lstStyle/>
                    <a:p>
                      <a:pPr marL="0" marR="0" lvl="0" indent="0" algn="l"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Average respondent age</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46.66</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49.63</a:t>
                      </a: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46.82</a:t>
                      </a: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40.40</a:t>
                      </a:r>
                    </a:p>
                  </a:txBody>
                  <a:tcPr marL="91403" marR="91403" marT="52558" marB="52558" horzOverflow="overflow"/>
                </a:tc>
              </a:tr>
              <a:tr h="236420">
                <a:tc>
                  <a:txBody>
                    <a:bodyPr/>
                    <a:lstStyle/>
                    <a:p>
                      <a:pPr marL="0" marR="0" lvl="0" indent="0" algn="l"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Percent that own home</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40%</a:t>
                      </a:r>
                    </a:p>
                  </a:txBody>
                  <a:tcPr marL="91403" marR="91403" marT="52558" marB="52558"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42%</a:t>
                      </a:r>
                    </a:p>
                  </a:txBody>
                  <a:tcPr marL="91403" marR="91403" marT="52558" marB="52558"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41%</a:t>
                      </a:r>
                    </a:p>
                  </a:txBody>
                  <a:tcPr marL="91403" marR="91403" marT="52558" marB="52558"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34%</a:t>
                      </a:r>
                    </a:p>
                  </a:txBody>
                  <a:tcPr marL="91403" marR="91403" marT="52558" marB="52558" horzOverflow="overflow"/>
                </a:tc>
              </a:tr>
            </a:tbl>
          </a:graphicData>
        </a:graphic>
      </p:graphicFrame>
      <p:pic>
        <p:nvPicPr>
          <p:cNvPr id="2245" name="Picture 374" descr="Untitled"/>
          <p:cNvPicPr>
            <a:picLocks noChangeAspect="1" noChangeArrowheads="1"/>
          </p:cNvPicPr>
          <p:nvPr/>
        </p:nvPicPr>
        <p:blipFill>
          <a:blip r:embed="rId3" cstate="print"/>
          <a:stretch>
            <a:fillRect/>
          </a:stretch>
        </p:blipFill>
        <p:spPr bwMode="auto">
          <a:xfrm>
            <a:off x="20116800" y="8839200"/>
            <a:ext cx="3945781" cy="4226560"/>
          </a:xfrm>
          <a:prstGeom prst="rect">
            <a:avLst/>
          </a:prstGeom>
          <a:noFill/>
          <a:ln w="9525">
            <a:noFill/>
            <a:miter lim="800000"/>
            <a:headEnd/>
            <a:tailEnd/>
          </a:ln>
        </p:spPr>
      </p:pic>
      <p:sp>
        <p:nvSpPr>
          <p:cNvPr id="2151" name="Text Box 5"/>
          <p:cNvSpPr txBox="1">
            <a:spLocks noChangeArrowheads="1"/>
          </p:cNvSpPr>
          <p:nvPr/>
        </p:nvSpPr>
        <p:spPr bwMode="auto">
          <a:xfrm>
            <a:off x="8763000" y="7239000"/>
            <a:ext cx="1888886" cy="652056"/>
          </a:xfrm>
          <a:prstGeom prst="rect">
            <a:avLst/>
          </a:prstGeom>
          <a:noFill/>
          <a:ln w="9525">
            <a:noFill/>
            <a:miter lim="800000"/>
            <a:headEnd/>
            <a:tailEnd/>
          </a:ln>
        </p:spPr>
        <p:txBody>
          <a:bodyPr wrap="none" lIns="97109" tIns="48555" rIns="97109" bIns="48555">
            <a:spAutoFit/>
          </a:bodyPr>
          <a:lstStyle/>
          <a:p>
            <a:pPr defTabSz="5109916"/>
            <a:r>
              <a:rPr lang="en-US" sz="3600" dirty="0"/>
              <a:t>Abstract</a:t>
            </a:r>
          </a:p>
        </p:txBody>
      </p:sp>
      <p:sp>
        <p:nvSpPr>
          <p:cNvPr id="2152" name="Text Box 6"/>
          <p:cNvSpPr txBox="1">
            <a:spLocks noChangeArrowheads="1"/>
          </p:cNvSpPr>
          <p:nvPr/>
        </p:nvSpPr>
        <p:spPr bwMode="auto">
          <a:xfrm>
            <a:off x="2590800" y="8229600"/>
            <a:ext cx="13411200" cy="3899099"/>
          </a:xfrm>
          <a:prstGeom prst="rect">
            <a:avLst/>
          </a:prstGeom>
          <a:noFill/>
          <a:ln w="9525">
            <a:solidFill>
              <a:schemeClr val="tx1"/>
            </a:solidFill>
            <a:miter lim="800000"/>
            <a:headEnd/>
            <a:tailEnd/>
          </a:ln>
        </p:spPr>
        <p:txBody>
          <a:bodyPr wrap="square" lIns="97109" tIns="48555" rIns="97109" bIns="48555">
            <a:spAutoFit/>
          </a:bodyPr>
          <a:lstStyle/>
          <a:p>
            <a:pPr defTabSz="5109916" eaLnBrk="0" hangingPunct="0"/>
            <a:r>
              <a:rPr lang="en-US" sz="1900" i="1" dirty="0" smtClean="0"/>
              <a:t>Making </a:t>
            </a:r>
            <a:r>
              <a:rPr lang="en-US" sz="1900" i="1" dirty="0"/>
              <a:t>Connections</a:t>
            </a:r>
            <a:r>
              <a:rPr lang="en-US" sz="1900" dirty="0"/>
              <a:t> is a study of ten urban communities throughout the United States, funded by the Annie E. Casey Foundation. The study employs a unique hybrid sampling design that combines a cross-sectional focus on neighborhoods and a panel survey of households with children. In the baseline, we employed a semi-random approach that prompted interviewers to use a Kish table to select an adult to act as the respondent in adult-only households.  In households with children, interviewers randomly selected a minor to serve as the “focus child” and then asked to speak with the parent or guardian who knew the most about the focus child </a:t>
            </a:r>
            <a:r>
              <a:rPr lang="en-US" sz="1900" dirty="0" smtClean="0"/>
              <a:t>(respondent </a:t>
            </a:r>
            <a:r>
              <a:rPr lang="en-US" sz="1900" dirty="0"/>
              <a:t>selection was non-random).  In Waves 2 and 3 the screening procedure was driven by two main criteria:  1) whether or not there were children in the household at the time of the interview </a:t>
            </a:r>
            <a:r>
              <a:rPr lang="en-US" sz="1900" dirty="0" smtClean="0"/>
              <a:t> with the </a:t>
            </a:r>
            <a:r>
              <a:rPr lang="en-US" sz="1900" dirty="0"/>
              <a:t>“current household</a:t>
            </a:r>
            <a:r>
              <a:rPr lang="en-US" sz="1900" dirty="0" smtClean="0"/>
              <a:t>” </a:t>
            </a:r>
            <a:r>
              <a:rPr lang="en-US" sz="1900" dirty="0"/>
              <a:t>and 2) whether or not the current household composition had changed since the previous wave.  Using the data from </a:t>
            </a:r>
            <a:r>
              <a:rPr lang="en-US" sz="1900" dirty="0" smtClean="0"/>
              <a:t>two waves </a:t>
            </a:r>
            <a:r>
              <a:rPr lang="en-US" sz="1900" dirty="0"/>
              <a:t>(gathered in </a:t>
            </a:r>
            <a:r>
              <a:rPr lang="en-US" sz="1900" dirty="0" smtClean="0"/>
              <a:t>2002-2004 and 2005-2007), </a:t>
            </a:r>
            <a:r>
              <a:rPr lang="en-US" sz="1900" dirty="0"/>
              <a:t>we examine the extent to which switching respondents produced substantive changes in the survey data.  We draw from prior comparisons of respondent selection procedures (Oldendick et al 1988, etc.) to investigate the tradeoffs associated with semi-random respondent selection.  Our discussion tackles the difficult question of how much survey data </a:t>
            </a:r>
            <a:r>
              <a:rPr lang="en-US" sz="1900" dirty="0" smtClean="0"/>
              <a:t>reflects the </a:t>
            </a:r>
            <a:r>
              <a:rPr lang="en-US" sz="1900" i="1" dirty="0"/>
              <a:t>perceptions</a:t>
            </a:r>
            <a:r>
              <a:rPr lang="en-US" sz="1900" dirty="0"/>
              <a:t> of behaviors and conditions rather than the experiences themselves (Duncan and Kalton 1987, 109).  </a:t>
            </a:r>
          </a:p>
        </p:txBody>
      </p:sp>
      <p:sp>
        <p:nvSpPr>
          <p:cNvPr id="2153" name="Text Box 7"/>
          <p:cNvSpPr txBox="1">
            <a:spLocks noChangeArrowheads="1"/>
          </p:cNvSpPr>
          <p:nvPr/>
        </p:nvSpPr>
        <p:spPr bwMode="auto">
          <a:xfrm>
            <a:off x="8534400" y="12725400"/>
            <a:ext cx="2607031" cy="652056"/>
          </a:xfrm>
          <a:prstGeom prst="rect">
            <a:avLst/>
          </a:prstGeom>
          <a:noFill/>
          <a:ln w="9525">
            <a:noFill/>
            <a:miter lim="800000"/>
            <a:headEnd/>
            <a:tailEnd/>
          </a:ln>
        </p:spPr>
        <p:txBody>
          <a:bodyPr wrap="none" lIns="97109" tIns="48555" rIns="97109" bIns="48555">
            <a:spAutoFit/>
          </a:bodyPr>
          <a:lstStyle/>
          <a:p>
            <a:pPr defTabSz="5109916"/>
            <a:r>
              <a:rPr lang="en-US" sz="3600" dirty="0"/>
              <a:t>Introduction</a:t>
            </a:r>
          </a:p>
        </p:txBody>
      </p:sp>
      <p:sp>
        <p:nvSpPr>
          <p:cNvPr id="2154" name="Text Box 8"/>
          <p:cNvSpPr txBox="1">
            <a:spLocks noChangeArrowheads="1"/>
          </p:cNvSpPr>
          <p:nvPr/>
        </p:nvSpPr>
        <p:spPr bwMode="auto">
          <a:xfrm>
            <a:off x="2438400" y="13563600"/>
            <a:ext cx="13640035" cy="8254137"/>
          </a:xfrm>
          <a:prstGeom prst="rect">
            <a:avLst/>
          </a:prstGeom>
          <a:noFill/>
          <a:ln w="9525">
            <a:noFill/>
            <a:miter lim="800000"/>
            <a:headEnd/>
            <a:tailEnd/>
          </a:ln>
        </p:spPr>
        <p:txBody>
          <a:bodyPr wrap="square" lIns="97109" tIns="48555" rIns="97109" bIns="48555">
            <a:spAutoFit/>
          </a:bodyPr>
          <a:lstStyle/>
          <a:p>
            <a:pPr defTabSz="5109916">
              <a:spcBef>
                <a:spcPct val="20000"/>
              </a:spcBef>
              <a:buClr>
                <a:srgbClr val="2A6266"/>
              </a:buClr>
              <a:buFontTx/>
              <a:buChar char="•"/>
            </a:pPr>
            <a:r>
              <a:rPr lang="en-US" sz="2500" i="1" dirty="0">
                <a:solidFill>
                  <a:srgbClr val="000000"/>
                </a:solidFill>
              </a:rPr>
              <a:t>Making Connections </a:t>
            </a:r>
            <a:r>
              <a:rPr lang="en-US" sz="2500" i="1" dirty="0" smtClean="0">
                <a:solidFill>
                  <a:srgbClr val="000000"/>
                </a:solidFill>
              </a:rPr>
              <a:t> </a:t>
            </a:r>
            <a:r>
              <a:rPr lang="en-US" sz="2500" dirty="0" smtClean="0">
                <a:solidFill>
                  <a:srgbClr val="000000"/>
                </a:solidFill>
              </a:rPr>
              <a:t>is a neighborhood-based longitudinal</a:t>
            </a:r>
            <a:r>
              <a:rPr lang="en-US" sz="2500" dirty="0">
                <a:solidFill>
                  <a:srgbClr val="000000"/>
                </a:solidFill>
              </a:rPr>
              <a:t>, in-person study </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Two </a:t>
            </a:r>
            <a:r>
              <a:rPr lang="en-US" sz="2500" dirty="0">
                <a:solidFill>
                  <a:srgbClr val="000000"/>
                </a:solidFill>
              </a:rPr>
              <a:t>waves of data available (2002-2004; 2005-2007), with third wave of data collection underway (2008-2011)</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Targets between 700 and 800 </a:t>
            </a:r>
            <a:r>
              <a:rPr lang="en-US" sz="2500" dirty="0">
                <a:solidFill>
                  <a:srgbClr val="000000"/>
                </a:solidFill>
              </a:rPr>
              <a:t>interviews in ten urban </a:t>
            </a:r>
            <a:r>
              <a:rPr lang="en-US" sz="2500" dirty="0" smtClean="0">
                <a:solidFill>
                  <a:srgbClr val="000000"/>
                </a:solidFill>
              </a:rPr>
              <a:t>neighborhoods</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Interviews are completed by telephone and in person</a:t>
            </a:r>
            <a:endParaRPr lang="en-US" sz="2500" dirty="0">
              <a:solidFill>
                <a:srgbClr val="000000"/>
              </a:solidFill>
            </a:endParaRP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Questions </a:t>
            </a:r>
            <a:r>
              <a:rPr lang="en-US" sz="2500" dirty="0">
                <a:solidFill>
                  <a:srgbClr val="000000"/>
                </a:solidFill>
              </a:rPr>
              <a:t>concerning neighborhood engagement, children, income and </a:t>
            </a:r>
            <a:r>
              <a:rPr lang="en-US" sz="2500" dirty="0" smtClean="0">
                <a:solidFill>
                  <a:srgbClr val="000000"/>
                </a:solidFill>
              </a:rPr>
              <a:t>assets, </a:t>
            </a:r>
            <a:r>
              <a:rPr lang="en-US" sz="2500" dirty="0">
                <a:solidFill>
                  <a:srgbClr val="000000"/>
                </a:solidFill>
              </a:rPr>
              <a:t>and perceptions of neighborhood</a:t>
            </a:r>
          </a:p>
          <a:p>
            <a:pPr marL="120650" indent="-120650" defTabSz="5109916">
              <a:spcBef>
                <a:spcPct val="20000"/>
              </a:spcBef>
              <a:buClr>
                <a:srgbClr val="2A6266"/>
              </a:buClr>
              <a:buFontTx/>
              <a:buChar char="•"/>
            </a:pPr>
            <a:r>
              <a:rPr lang="en-US" sz="2500" dirty="0">
                <a:solidFill>
                  <a:srgbClr val="000000"/>
                </a:solidFill>
              </a:rPr>
              <a:t>Longitudinal data set includes households that stayed at the same </a:t>
            </a:r>
            <a:r>
              <a:rPr lang="en-US" sz="2500" dirty="0" smtClean="0">
                <a:solidFill>
                  <a:srgbClr val="000000"/>
                </a:solidFill>
              </a:rPr>
              <a:t>address, as well as households that moved if there was a child under the age of 18 present in wave 1</a:t>
            </a:r>
            <a:endParaRPr lang="en-US" sz="2500" dirty="0">
              <a:solidFill>
                <a:srgbClr val="000000"/>
              </a:solidFill>
            </a:endParaRPr>
          </a:p>
          <a:p>
            <a:pPr marL="481886" lvl="1" indent="0" defTabSz="5109916">
              <a:spcBef>
                <a:spcPct val="20000"/>
              </a:spcBef>
              <a:buClr>
                <a:schemeClr val="tx1"/>
              </a:buClr>
              <a:buSzPct val="80000"/>
              <a:buFont typeface="Wingdings" pitchFamily="2" charset="2"/>
              <a:buChar char="§"/>
            </a:pPr>
            <a:r>
              <a:rPr lang="en-US" sz="2500" dirty="0">
                <a:solidFill>
                  <a:srgbClr val="000000"/>
                </a:solidFill>
              </a:rPr>
              <a:t> </a:t>
            </a:r>
            <a:r>
              <a:rPr lang="en-US" sz="2500" dirty="0" smtClean="0">
                <a:solidFill>
                  <a:srgbClr val="000000"/>
                </a:solidFill>
              </a:rPr>
              <a:t>Approximately 45% of households </a:t>
            </a:r>
            <a:r>
              <a:rPr lang="en-US" sz="2500" dirty="0">
                <a:solidFill>
                  <a:srgbClr val="000000"/>
                </a:solidFill>
              </a:rPr>
              <a:t>stayed in wave 1 housing unit, which is the focus of our investigation</a:t>
            </a:r>
          </a:p>
          <a:p>
            <a:pPr marL="481886" lvl="1" indent="0" defTabSz="5109916">
              <a:spcBef>
                <a:spcPct val="20000"/>
              </a:spcBef>
              <a:buClr>
                <a:schemeClr val="tx1"/>
              </a:buClr>
              <a:buSzPct val="80000"/>
              <a:buFont typeface="Wingdings" pitchFamily="2" charset="2"/>
              <a:buChar char="§"/>
            </a:pPr>
            <a:r>
              <a:rPr lang="en-US" sz="2500" dirty="0">
                <a:solidFill>
                  <a:srgbClr val="000000"/>
                </a:solidFill>
              </a:rPr>
              <a:t> Of these households, approximately 10% had different respondents speaking on behalf of the household </a:t>
            </a:r>
          </a:p>
          <a:p>
            <a:pPr marL="481886" lvl="1" indent="0" defTabSz="5109916">
              <a:spcBef>
                <a:spcPct val="20000"/>
              </a:spcBef>
              <a:buClr>
                <a:srgbClr val="2A6266"/>
              </a:buClr>
              <a:buFontTx/>
              <a:buChar char="•"/>
            </a:pPr>
            <a:r>
              <a:rPr lang="en-US" sz="2500" dirty="0" smtClean="0">
                <a:solidFill>
                  <a:srgbClr val="000000"/>
                </a:solidFill>
              </a:rPr>
              <a:t> What </a:t>
            </a:r>
            <a:r>
              <a:rPr lang="en-US" sz="2500" dirty="0">
                <a:solidFill>
                  <a:srgbClr val="000000"/>
                </a:solidFill>
              </a:rPr>
              <a:t>are the implications for </a:t>
            </a:r>
            <a:r>
              <a:rPr lang="en-US" sz="2500" i="1" dirty="0">
                <a:solidFill>
                  <a:srgbClr val="000000"/>
                </a:solidFill>
              </a:rPr>
              <a:t>Making Connections</a:t>
            </a:r>
            <a:r>
              <a:rPr lang="en-US" sz="2500" dirty="0">
                <a:solidFill>
                  <a:srgbClr val="000000"/>
                </a:solidFill>
              </a:rPr>
              <a:t> and subsequent policy decisions?</a:t>
            </a:r>
          </a:p>
          <a:p>
            <a:pPr defTabSz="5109916">
              <a:spcBef>
                <a:spcPct val="20000"/>
              </a:spcBef>
              <a:buClr>
                <a:srgbClr val="2A6266"/>
              </a:buClr>
              <a:buFontTx/>
              <a:buChar char="•"/>
            </a:pPr>
            <a:r>
              <a:rPr lang="en-US" sz="2500" dirty="0">
                <a:solidFill>
                  <a:srgbClr val="000000"/>
                </a:solidFill>
              </a:rPr>
              <a:t>Would like to </a:t>
            </a:r>
            <a:r>
              <a:rPr lang="en-US" sz="2500" dirty="0" smtClean="0">
                <a:solidFill>
                  <a:srgbClr val="000000"/>
                </a:solidFill>
              </a:rPr>
              <a:t>learn:</a:t>
            </a:r>
            <a:endParaRPr lang="en-US" sz="2500" dirty="0">
              <a:solidFill>
                <a:srgbClr val="000000"/>
              </a:solidFill>
            </a:endParaRP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How </a:t>
            </a:r>
            <a:r>
              <a:rPr lang="en-US" sz="2500" dirty="0">
                <a:solidFill>
                  <a:srgbClr val="000000"/>
                </a:solidFill>
              </a:rPr>
              <a:t>does this affect reported answers for variables that should remain consistent over time?</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How </a:t>
            </a:r>
            <a:r>
              <a:rPr lang="en-US" sz="2500" dirty="0">
                <a:solidFill>
                  <a:srgbClr val="000000"/>
                </a:solidFill>
              </a:rPr>
              <a:t>do variables that capture neighborhood perceptions change among households with the same respondents relative to those with different respondents?</a:t>
            </a:r>
          </a:p>
        </p:txBody>
      </p:sp>
      <p:sp>
        <p:nvSpPr>
          <p:cNvPr id="2155" name="Text Box 9"/>
          <p:cNvSpPr txBox="1">
            <a:spLocks noChangeArrowheads="1"/>
          </p:cNvSpPr>
          <p:nvPr/>
        </p:nvSpPr>
        <p:spPr bwMode="auto">
          <a:xfrm>
            <a:off x="7543800" y="30632400"/>
            <a:ext cx="4248699" cy="652056"/>
          </a:xfrm>
          <a:prstGeom prst="rect">
            <a:avLst/>
          </a:prstGeom>
          <a:noFill/>
          <a:ln w="9525">
            <a:noFill/>
            <a:miter lim="800000"/>
            <a:headEnd/>
            <a:tailEnd/>
          </a:ln>
        </p:spPr>
        <p:txBody>
          <a:bodyPr wrap="none" lIns="97109" tIns="48555" rIns="97109" bIns="48555">
            <a:spAutoFit/>
          </a:bodyPr>
          <a:lstStyle/>
          <a:p>
            <a:pPr defTabSz="5109916"/>
            <a:r>
              <a:rPr lang="en-US" sz="3600" dirty="0"/>
              <a:t>Analytical Approach</a:t>
            </a:r>
          </a:p>
        </p:txBody>
      </p:sp>
      <p:sp>
        <p:nvSpPr>
          <p:cNvPr id="2156" name="Text Box 10"/>
          <p:cNvSpPr txBox="1">
            <a:spLocks noChangeArrowheads="1"/>
          </p:cNvSpPr>
          <p:nvPr/>
        </p:nvSpPr>
        <p:spPr bwMode="auto">
          <a:xfrm>
            <a:off x="2362200" y="31394400"/>
            <a:ext cx="13639800" cy="3175824"/>
          </a:xfrm>
          <a:prstGeom prst="rect">
            <a:avLst/>
          </a:prstGeom>
          <a:noFill/>
          <a:ln w="9525">
            <a:noFill/>
            <a:miter lim="800000"/>
            <a:headEnd/>
            <a:tailEnd/>
          </a:ln>
        </p:spPr>
        <p:txBody>
          <a:bodyPr wrap="square" lIns="97109" tIns="48555" rIns="97109" bIns="48555">
            <a:spAutoFit/>
          </a:bodyPr>
          <a:lstStyle/>
          <a:p>
            <a:pPr defTabSz="5109916">
              <a:spcBef>
                <a:spcPct val="20000"/>
              </a:spcBef>
              <a:buClr>
                <a:srgbClr val="2A6266"/>
              </a:buClr>
              <a:buFontTx/>
              <a:buChar char="•"/>
            </a:pPr>
            <a:r>
              <a:rPr lang="en-US" sz="2500" dirty="0">
                <a:solidFill>
                  <a:srgbClr val="000000"/>
                </a:solidFill>
              </a:rPr>
              <a:t>Identify households</a:t>
            </a:r>
          </a:p>
          <a:p>
            <a:pPr marL="481886" lvl="1" indent="0" defTabSz="5109916">
              <a:spcBef>
                <a:spcPct val="20000"/>
              </a:spcBef>
              <a:buClr>
                <a:schemeClr val="tx1"/>
              </a:buClr>
              <a:buSzPct val="80000"/>
              <a:buFont typeface="Wingdings" pitchFamily="2" charset="2"/>
              <a:buChar char="§"/>
            </a:pPr>
            <a:r>
              <a:rPr lang="en-US" sz="2500" dirty="0">
                <a:solidFill>
                  <a:srgbClr val="000000"/>
                </a:solidFill>
              </a:rPr>
              <a:t>Use households that have not moved </a:t>
            </a:r>
            <a:r>
              <a:rPr lang="en-US" sz="2500" dirty="0" smtClean="0">
                <a:solidFill>
                  <a:srgbClr val="000000"/>
                </a:solidFill>
              </a:rPr>
              <a:t>between waves 1 and 2</a:t>
            </a:r>
            <a:endParaRPr lang="en-US" sz="2500" dirty="0">
              <a:solidFill>
                <a:srgbClr val="000000"/>
              </a:solidFill>
            </a:endParaRPr>
          </a:p>
          <a:p>
            <a:pPr lvl="1" defTabSz="5109916">
              <a:spcBef>
                <a:spcPct val="20000"/>
              </a:spcBef>
              <a:buClr>
                <a:srgbClr val="2A6266"/>
              </a:buClr>
              <a:buFontTx/>
              <a:buChar char="•"/>
            </a:pPr>
            <a:r>
              <a:rPr lang="en-US" sz="2500" dirty="0">
                <a:solidFill>
                  <a:srgbClr val="000000"/>
                </a:solidFill>
              </a:rPr>
              <a:t>Use roster data to identify households that had the same or a different respondent between </a:t>
            </a:r>
            <a:r>
              <a:rPr lang="en-US" sz="2500" dirty="0" smtClean="0">
                <a:solidFill>
                  <a:srgbClr val="000000"/>
                </a:solidFill>
              </a:rPr>
              <a:t>waves.</a:t>
            </a:r>
            <a:endParaRPr lang="en-US" sz="2500" dirty="0">
              <a:solidFill>
                <a:srgbClr val="000000"/>
              </a:solidFill>
            </a:endParaRPr>
          </a:p>
          <a:p>
            <a:pPr defTabSz="5109916">
              <a:spcBef>
                <a:spcPct val="20000"/>
              </a:spcBef>
              <a:buClr>
                <a:schemeClr val="tx1"/>
              </a:buClr>
              <a:buSzPct val="80000"/>
              <a:buFont typeface="Wingdings" pitchFamily="2" charset="2"/>
              <a:buChar char="§"/>
            </a:pPr>
            <a:r>
              <a:rPr lang="en-US" sz="2500" dirty="0">
                <a:solidFill>
                  <a:srgbClr val="000000"/>
                </a:solidFill>
              </a:rPr>
              <a:t>Compare responses to substantive questions over </a:t>
            </a:r>
            <a:r>
              <a:rPr lang="en-US" sz="2500" dirty="0" smtClean="0">
                <a:solidFill>
                  <a:srgbClr val="000000"/>
                </a:solidFill>
              </a:rPr>
              <a:t>time to determine:</a:t>
            </a:r>
            <a:endParaRPr lang="en-US" sz="2500" dirty="0">
              <a:solidFill>
                <a:srgbClr val="000000"/>
              </a:solidFill>
            </a:endParaRPr>
          </a:p>
          <a:p>
            <a:pPr lvl="1" indent="0" defTabSz="5109916">
              <a:spcBef>
                <a:spcPct val="20000"/>
              </a:spcBef>
              <a:buClr>
                <a:schemeClr val="tx1"/>
              </a:buClr>
              <a:buSzPct val="80000"/>
              <a:buFont typeface="Wingdings" pitchFamily="2" charset="2"/>
              <a:buChar char="Ø"/>
            </a:pPr>
            <a:r>
              <a:rPr lang="en-US" sz="2500" dirty="0" smtClean="0">
                <a:solidFill>
                  <a:srgbClr val="000000"/>
                </a:solidFill>
              </a:rPr>
              <a:t> If having </a:t>
            </a:r>
            <a:r>
              <a:rPr lang="en-US" sz="2500" dirty="0">
                <a:solidFill>
                  <a:srgbClr val="000000"/>
                </a:solidFill>
              </a:rPr>
              <a:t>a different respondent </a:t>
            </a:r>
            <a:r>
              <a:rPr lang="en-US" sz="2500" dirty="0" smtClean="0">
                <a:solidFill>
                  <a:srgbClr val="000000"/>
                </a:solidFill>
              </a:rPr>
              <a:t>changes responses </a:t>
            </a:r>
            <a:r>
              <a:rPr lang="en-US" sz="2500" dirty="0">
                <a:solidFill>
                  <a:srgbClr val="000000"/>
                </a:solidFill>
              </a:rPr>
              <a:t>over time?</a:t>
            </a:r>
          </a:p>
          <a:p>
            <a:pPr lvl="1" indent="0" defTabSz="5109916">
              <a:spcBef>
                <a:spcPct val="20000"/>
              </a:spcBef>
              <a:buClr>
                <a:schemeClr val="tx1"/>
              </a:buClr>
              <a:buSzPct val="80000"/>
              <a:buFont typeface="Wingdings" pitchFamily="2" charset="2"/>
              <a:buChar char="Ø"/>
            </a:pPr>
            <a:r>
              <a:rPr lang="en-US" sz="2500" dirty="0" smtClean="0">
                <a:solidFill>
                  <a:srgbClr val="000000"/>
                </a:solidFill>
              </a:rPr>
              <a:t> Can the </a:t>
            </a:r>
            <a:r>
              <a:rPr lang="en-US" sz="2500" dirty="0">
                <a:solidFill>
                  <a:srgbClr val="000000"/>
                </a:solidFill>
              </a:rPr>
              <a:t>two groups can be analyzed together?</a:t>
            </a:r>
          </a:p>
        </p:txBody>
      </p:sp>
      <p:sp>
        <p:nvSpPr>
          <p:cNvPr id="2157" name="Text Box 11"/>
          <p:cNvSpPr txBox="1">
            <a:spLocks noChangeArrowheads="1"/>
          </p:cNvSpPr>
          <p:nvPr/>
        </p:nvSpPr>
        <p:spPr bwMode="auto">
          <a:xfrm>
            <a:off x="8001000" y="35356800"/>
            <a:ext cx="3254022" cy="652056"/>
          </a:xfrm>
          <a:prstGeom prst="rect">
            <a:avLst/>
          </a:prstGeom>
          <a:noFill/>
          <a:ln w="9525">
            <a:noFill/>
            <a:miter lim="800000"/>
            <a:headEnd/>
            <a:tailEnd/>
          </a:ln>
        </p:spPr>
        <p:txBody>
          <a:bodyPr wrap="square" lIns="97109" tIns="48555" rIns="97109" bIns="48555">
            <a:spAutoFit/>
          </a:bodyPr>
          <a:lstStyle/>
          <a:p>
            <a:pPr defTabSz="5109916"/>
            <a:r>
              <a:rPr lang="en-US" sz="3600" dirty="0"/>
              <a:t>Methodology</a:t>
            </a:r>
          </a:p>
        </p:txBody>
      </p:sp>
      <p:sp>
        <p:nvSpPr>
          <p:cNvPr id="2158" name="Text Box 12"/>
          <p:cNvSpPr txBox="1">
            <a:spLocks noChangeArrowheads="1"/>
          </p:cNvSpPr>
          <p:nvPr/>
        </p:nvSpPr>
        <p:spPr bwMode="auto">
          <a:xfrm>
            <a:off x="2286000" y="36118800"/>
            <a:ext cx="13411200" cy="4868595"/>
          </a:xfrm>
          <a:prstGeom prst="rect">
            <a:avLst/>
          </a:prstGeom>
          <a:noFill/>
          <a:ln w="9525">
            <a:noFill/>
            <a:miter lim="800000"/>
            <a:headEnd/>
            <a:tailEnd/>
          </a:ln>
        </p:spPr>
        <p:txBody>
          <a:bodyPr wrap="square" lIns="97109" tIns="48555" rIns="97109" bIns="48555">
            <a:spAutoFit/>
          </a:bodyPr>
          <a:lstStyle/>
          <a:p>
            <a:pPr defTabSz="5109916">
              <a:spcBef>
                <a:spcPct val="20000"/>
              </a:spcBef>
              <a:buClr>
                <a:srgbClr val="2A6266"/>
              </a:buClr>
              <a:buFontTx/>
              <a:buChar char="•"/>
            </a:pPr>
            <a:r>
              <a:rPr lang="en-US" sz="2500" dirty="0" smtClean="0">
                <a:solidFill>
                  <a:srgbClr val="000000"/>
                </a:solidFill>
              </a:rPr>
              <a:t>Selected different questions that ask about the following:</a:t>
            </a:r>
            <a:endParaRPr lang="en-US" sz="2500" dirty="0">
              <a:solidFill>
                <a:srgbClr val="000000"/>
              </a:solidFill>
            </a:endParaRP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Respondent and household demographics</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Individual respondent financial decisions made on behalf of the household</a:t>
            </a:r>
            <a:endParaRPr lang="en-US" sz="2500" dirty="0">
              <a:solidFill>
                <a:srgbClr val="000000"/>
              </a:solidFill>
            </a:endParaRP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Individual respondent perceptions of the neighborhood</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Services used at the household level</a:t>
            </a:r>
            <a:endParaRPr lang="en-US" sz="2500" dirty="0">
              <a:solidFill>
                <a:srgbClr val="000000"/>
              </a:solidFill>
            </a:endParaRPr>
          </a:p>
          <a:p>
            <a:pPr defTabSz="5109916">
              <a:spcBef>
                <a:spcPct val="20000"/>
              </a:spcBef>
              <a:buClr>
                <a:srgbClr val="2A6266"/>
              </a:buClr>
              <a:buFontTx/>
              <a:buChar char="•"/>
            </a:pPr>
            <a:r>
              <a:rPr lang="en-US" sz="2500" dirty="0" smtClean="0">
                <a:solidFill>
                  <a:srgbClr val="000000"/>
                </a:solidFill>
              </a:rPr>
              <a:t>Compare responses of each group over time</a:t>
            </a:r>
            <a:endParaRPr lang="en-US" sz="2500" dirty="0">
              <a:solidFill>
                <a:srgbClr val="000000"/>
              </a:solidFill>
            </a:endParaRP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Calculate the percentage of responses that changed between waves for both households that had the same respondent and households that had different respondents</a:t>
            </a:r>
          </a:p>
          <a:p>
            <a:pPr marL="481886" lvl="1" indent="0" defTabSz="5109916">
              <a:spcBef>
                <a:spcPct val="20000"/>
              </a:spcBef>
              <a:buClr>
                <a:schemeClr val="tx1"/>
              </a:buClr>
              <a:buSzPct val="80000"/>
              <a:buFont typeface="Wingdings" pitchFamily="2" charset="2"/>
              <a:buChar char="§"/>
            </a:pPr>
            <a:r>
              <a:rPr lang="en-US" sz="2500" dirty="0" smtClean="0">
                <a:solidFill>
                  <a:srgbClr val="000000"/>
                </a:solidFill>
              </a:rPr>
              <a:t> Using binomial tests, compare percentage of change in responses for households with a different respondent to “ideal” longitudinal households – those that did not change respondents between waves.</a:t>
            </a:r>
          </a:p>
        </p:txBody>
      </p:sp>
      <p:sp>
        <p:nvSpPr>
          <p:cNvPr id="2159" name="Text Box 15"/>
          <p:cNvSpPr txBox="1">
            <a:spLocks noChangeArrowheads="1"/>
          </p:cNvSpPr>
          <p:nvPr/>
        </p:nvSpPr>
        <p:spPr bwMode="auto">
          <a:xfrm>
            <a:off x="18440400" y="30861000"/>
            <a:ext cx="14401800" cy="652056"/>
          </a:xfrm>
          <a:prstGeom prst="rect">
            <a:avLst/>
          </a:prstGeom>
          <a:noFill/>
          <a:ln w="9525">
            <a:noFill/>
            <a:miter lim="800000"/>
            <a:headEnd/>
            <a:tailEnd/>
          </a:ln>
        </p:spPr>
        <p:txBody>
          <a:bodyPr wrap="square" lIns="97109" tIns="48555" rIns="97109" bIns="48555">
            <a:spAutoFit/>
          </a:bodyPr>
          <a:lstStyle/>
          <a:p>
            <a:pPr algn="ctr" defTabSz="5109916"/>
            <a:r>
              <a:rPr lang="en-US" sz="3600" dirty="0"/>
              <a:t>Number of </a:t>
            </a:r>
            <a:r>
              <a:rPr lang="en-US" sz="3600" dirty="0" smtClean="0"/>
              <a:t>Households with Same and Different Respondents by Site</a:t>
            </a:r>
            <a:endParaRPr lang="en-US" sz="3600" dirty="0"/>
          </a:p>
        </p:txBody>
      </p:sp>
      <p:sp>
        <p:nvSpPr>
          <p:cNvPr id="2160" name="Text Box 16"/>
          <p:cNvSpPr txBox="1">
            <a:spLocks noChangeArrowheads="1"/>
          </p:cNvSpPr>
          <p:nvPr/>
        </p:nvSpPr>
        <p:spPr bwMode="auto">
          <a:xfrm>
            <a:off x="35280600" y="7239000"/>
            <a:ext cx="3171288" cy="652056"/>
          </a:xfrm>
          <a:prstGeom prst="rect">
            <a:avLst/>
          </a:prstGeom>
          <a:noFill/>
          <a:ln w="9525">
            <a:noFill/>
            <a:miter lim="800000"/>
            <a:headEnd/>
            <a:tailEnd/>
          </a:ln>
        </p:spPr>
        <p:txBody>
          <a:bodyPr wrap="none" lIns="97109" tIns="48555" rIns="97109" bIns="48555">
            <a:spAutoFit/>
          </a:bodyPr>
          <a:lstStyle/>
          <a:p>
            <a:pPr defTabSz="5109916"/>
            <a:r>
              <a:rPr lang="en-US" sz="3600" dirty="0" smtClean="0"/>
              <a:t>Demographics</a:t>
            </a:r>
            <a:endParaRPr lang="en-US" sz="3600" dirty="0"/>
          </a:p>
        </p:txBody>
      </p:sp>
      <p:graphicFrame>
        <p:nvGraphicFramePr>
          <p:cNvPr id="53333" name="Group 2133"/>
          <p:cNvGraphicFramePr>
            <a:graphicFrameLocks noGrp="1"/>
          </p:cNvGraphicFramePr>
          <p:nvPr/>
        </p:nvGraphicFramePr>
        <p:xfrm>
          <a:off x="20802600" y="31775400"/>
          <a:ext cx="9841087" cy="6759771"/>
        </p:xfrm>
        <a:graphic>
          <a:graphicData uri="http://schemas.openxmlformats.org/drawingml/2006/table">
            <a:tbl>
              <a:tblPr>
                <a:tableStyleId>{073A0DAA-6AF3-43AB-8588-CEC1D06C72B9}</a:tableStyleId>
              </a:tblPr>
              <a:tblGrid>
                <a:gridCol w="3048000"/>
                <a:gridCol w="2362200"/>
                <a:gridCol w="2286000"/>
                <a:gridCol w="2144887"/>
              </a:tblGrid>
              <a:tr h="891670">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Site</a:t>
                      </a:r>
                      <a:endParaRPr kumimoji="0" lang="en-US" sz="2400" b="1" i="1"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Total “Stayer” Households</a:t>
                      </a:r>
                      <a:endParaRPr kumimoji="0" lang="en-US" sz="2400" b="1" i="1"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algn="ctr"/>
                      <a:r>
                        <a:rPr lang="en-US" sz="2400" b="1" dirty="0" smtClean="0"/>
                        <a:t>Percentage Same</a:t>
                      </a:r>
                      <a:endParaRPr lang="en-US" sz="2400" b="1"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Percentage Different</a:t>
                      </a:r>
                      <a:endParaRPr kumimoji="0" lang="en-US" sz="2400" b="1" i="1" u="none" strike="noStrike" cap="none" normalizeH="0" baseline="0" dirty="0" smtClean="0">
                        <a:ln>
                          <a:noFill/>
                        </a:ln>
                        <a:solidFill>
                          <a:schemeClr val="tx1"/>
                        </a:solidFill>
                        <a:effectLst/>
                        <a:latin typeface="Arial" charset="0"/>
                      </a:endParaRP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Denver </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299</a:t>
                      </a:r>
                    </a:p>
                  </a:txBody>
                  <a:tcPr marL="91403" marR="91403" marT="52558" marB="52558" anchor="ctr" horzOverflow="overflow"/>
                </a:tc>
                <a:tc>
                  <a:txBody>
                    <a:bodyPr/>
                    <a:lstStyle/>
                    <a:p>
                      <a:pPr algn="ctr"/>
                      <a:r>
                        <a:rPr lang="en-US" sz="2400" dirty="0" smtClean="0"/>
                        <a:t>90%</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i="0" u="none" strike="noStrike" cap="none" normalizeH="0" baseline="0" dirty="0" smtClean="0">
                          <a:ln>
                            <a:noFill/>
                          </a:ln>
                          <a:effectLst/>
                        </a:rPr>
                        <a:t>10%</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Des Moines</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264</a:t>
                      </a:r>
                    </a:p>
                  </a:txBody>
                  <a:tcPr marL="91403" marR="91403" marT="52558" marB="52558" anchor="ctr" horzOverflow="overflow"/>
                </a:tc>
                <a:tc>
                  <a:txBody>
                    <a:bodyPr/>
                    <a:lstStyle/>
                    <a:p>
                      <a:pPr algn="ctr"/>
                      <a:r>
                        <a:rPr lang="en-US" sz="2400" dirty="0" smtClean="0"/>
                        <a:t>88%</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i="0" u="none" strike="noStrike" cap="none" normalizeH="0" baseline="0" dirty="0" smtClean="0">
                          <a:ln>
                            <a:noFill/>
                          </a:ln>
                          <a:effectLst/>
                        </a:rPr>
                        <a:t>12%</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Hartford</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152</a:t>
                      </a:r>
                    </a:p>
                  </a:txBody>
                  <a:tcPr marL="91403" marR="91403" marT="52558" marB="52558" anchor="ctr" horzOverflow="overflow"/>
                </a:tc>
                <a:tc>
                  <a:txBody>
                    <a:bodyPr/>
                    <a:lstStyle/>
                    <a:p>
                      <a:pPr algn="ctr"/>
                      <a:r>
                        <a:rPr lang="en-US" sz="2400" dirty="0" smtClean="0"/>
                        <a:t>90%</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10%</a:t>
                      </a:r>
                    </a:p>
                  </a:txBody>
                  <a:tcPr marL="91403" marR="91403" marT="52558" marB="52558" anchor="ctr" horzOverflow="overflow"/>
                </a:tc>
              </a:tr>
              <a:tr h="547081">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Indianapolis</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271</a:t>
                      </a:r>
                    </a:p>
                  </a:txBody>
                  <a:tcPr marL="91403" marR="91403" marT="52558" marB="52558" anchor="ctr" horzOverflow="overflow"/>
                </a:tc>
                <a:tc>
                  <a:txBody>
                    <a:bodyPr/>
                    <a:lstStyle/>
                    <a:p>
                      <a:pPr algn="ctr"/>
                      <a:r>
                        <a:rPr lang="en-US" sz="2400" dirty="0" smtClean="0"/>
                        <a:t>82%</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18%</a:t>
                      </a: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Louisville</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198</a:t>
                      </a:r>
                    </a:p>
                  </a:txBody>
                  <a:tcPr marL="91403" marR="91403" marT="52558" marB="52558" anchor="ctr" horzOverflow="overflow"/>
                </a:tc>
                <a:tc>
                  <a:txBody>
                    <a:bodyPr/>
                    <a:lstStyle/>
                    <a:p>
                      <a:pPr algn="ctr"/>
                      <a:r>
                        <a:rPr lang="en-US" sz="2400" dirty="0" smtClean="0"/>
                        <a:t>95%</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smtClean="0">
                          <a:ln>
                            <a:noFill/>
                          </a:ln>
                          <a:solidFill>
                            <a:schemeClr val="tx1"/>
                          </a:solidFill>
                          <a:effectLst/>
                          <a:latin typeface="Arial" charset="0"/>
                          <a:ea typeface="+mn-ea"/>
                          <a:cs typeface="+mn-cs"/>
                        </a:rPr>
                        <a:t>5%</a:t>
                      </a:r>
                    </a:p>
                  </a:txBody>
                  <a:tcPr marL="91403" marR="91403" marT="52558" marB="52558" anchor="ctr" horzOverflow="overflow"/>
                </a:tc>
              </a:tr>
              <a:tr h="55884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Milwaukee</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144</a:t>
                      </a:r>
                    </a:p>
                  </a:txBody>
                  <a:tcPr marL="91403" marR="91403" marT="52558" marB="52558" anchor="ctr" horzOverflow="overflow"/>
                </a:tc>
                <a:tc>
                  <a:txBody>
                    <a:bodyPr/>
                    <a:lstStyle/>
                    <a:p>
                      <a:pPr algn="ctr"/>
                      <a:r>
                        <a:rPr lang="en-US" sz="2400" dirty="0" smtClean="0"/>
                        <a:t>84%</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smtClean="0">
                          <a:ln>
                            <a:noFill/>
                          </a:ln>
                          <a:solidFill>
                            <a:schemeClr val="tx1"/>
                          </a:solidFill>
                          <a:effectLst/>
                          <a:latin typeface="Arial" charset="0"/>
                          <a:ea typeface="+mn-ea"/>
                          <a:cs typeface="+mn-cs"/>
                        </a:rPr>
                        <a:t>16%</a:t>
                      </a: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Oakland</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244</a:t>
                      </a:r>
                    </a:p>
                  </a:txBody>
                  <a:tcPr marL="91403" marR="91403" marT="52558" marB="52558" anchor="ctr" horzOverflow="overflow"/>
                </a:tc>
                <a:tc>
                  <a:txBody>
                    <a:bodyPr/>
                    <a:lstStyle/>
                    <a:p>
                      <a:pPr algn="ctr"/>
                      <a:r>
                        <a:rPr lang="en-US" sz="2400" dirty="0" smtClean="0"/>
                        <a:t>85%</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smtClean="0">
                          <a:ln>
                            <a:noFill/>
                          </a:ln>
                          <a:solidFill>
                            <a:schemeClr val="tx1"/>
                          </a:solidFill>
                          <a:effectLst/>
                          <a:latin typeface="Arial" charset="0"/>
                          <a:ea typeface="+mn-ea"/>
                          <a:cs typeface="+mn-cs"/>
                        </a:rPr>
                        <a:t>15%</a:t>
                      </a: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Providence</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246</a:t>
                      </a:r>
                    </a:p>
                  </a:txBody>
                  <a:tcPr marL="91403" marR="91403" marT="52558" marB="52558" anchor="ctr" horzOverflow="overflow"/>
                </a:tc>
                <a:tc>
                  <a:txBody>
                    <a:bodyPr/>
                    <a:lstStyle/>
                    <a:p>
                      <a:pPr algn="ctr"/>
                      <a:r>
                        <a:rPr lang="en-US" sz="2400" dirty="0" smtClean="0"/>
                        <a:t>86%</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kern="1200" cap="none" normalizeH="0" baseline="0" dirty="0" smtClean="0">
                          <a:ln>
                            <a:noFill/>
                          </a:ln>
                          <a:solidFill>
                            <a:schemeClr val="tx1"/>
                          </a:solidFill>
                          <a:effectLst/>
                          <a:latin typeface="Arial" charset="0"/>
                          <a:ea typeface="+mn-ea"/>
                          <a:cs typeface="+mn-cs"/>
                        </a:rPr>
                        <a:t>14%</a:t>
                      </a: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San Antonio</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260</a:t>
                      </a:r>
                    </a:p>
                  </a:txBody>
                  <a:tcPr marL="91403" marR="91403" marT="52558" marB="52558" anchor="ctr" horzOverflow="overflow"/>
                </a:tc>
                <a:tc>
                  <a:txBody>
                    <a:bodyPr/>
                    <a:lstStyle/>
                    <a:p>
                      <a:pPr algn="ctr"/>
                      <a:r>
                        <a:rPr lang="en-US" sz="2400" dirty="0" smtClean="0"/>
                        <a:t>84%</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16%</a:t>
                      </a:r>
                    </a:p>
                  </a:txBody>
                  <a:tcPr marL="91403" marR="91403" marT="52558" marB="52558" anchor="ctr" horzOverflow="overflow"/>
                </a:tc>
              </a:tr>
              <a:tr h="511209">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u="none" strike="noStrike" cap="none" normalizeH="0" baseline="0" dirty="0" smtClean="0">
                          <a:ln>
                            <a:noFill/>
                          </a:ln>
                          <a:effectLst/>
                        </a:rPr>
                        <a:t>Seattle/White Center</a:t>
                      </a:r>
                      <a:endParaRPr kumimoji="0" lang="en-US" sz="24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338</a:t>
                      </a:r>
                    </a:p>
                  </a:txBody>
                  <a:tcPr marL="91403" marR="91403" marT="52558" marB="52558" anchor="ctr" horzOverflow="overflow"/>
                </a:tc>
                <a:tc>
                  <a:txBody>
                    <a:bodyPr/>
                    <a:lstStyle/>
                    <a:p>
                      <a:pPr algn="ctr"/>
                      <a:r>
                        <a:rPr lang="en-US" sz="2400" dirty="0" smtClean="0"/>
                        <a:t>86%</a:t>
                      </a:r>
                      <a:endParaRPr lang="en-US" sz="2400"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rPr>
                        <a:t>14%</a:t>
                      </a:r>
                    </a:p>
                  </a:txBody>
                  <a:tcPr marL="91403" marR="91403" marT="52558" marB="52558" anchor="ctr" horzOverflow="overflow"/>
                </a:tc>
              </a:tr>
              <a:tr h="67250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400" b="1" u="none" strike="noStrike" cap="none" normalizeH="0" baseline="0" dirty="0" smtClean="0">
                          <a:ln>
                            <a:noFill/>
                          </a:ln>
                          <a:effectLst/>
                        </a:rPr>
                        <a:t>Total</a:t>
                      </a:r>
                      <a:endParaRPr kumimoji="0" lang="en-US" sz="2400" b="1" i="1"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dirty="0" smtClean="0">
                          <a:ln>
                            <a:noFill/>
                          </a:ln>
                          <a:solidFill>
                            <a:schemeClr val="tx1"/>
                          </a:solidFill>
                          <a:effectLst/>
                          <a:latin typeface="Arial" charset="0"/>
                        </a:rPr>
                        <a:t>2590</a:t>
                      </a:r>
                    </a:p>
                  </a:txBody>
                  <a:tcPr marL="91403" marR="91403" marT="52558" marB="52558" anchor="ctr" horzOverflow="overflow"/>
                </a:tc>
                <a:tc>
                  <a:txBody>
                    <a:bodyPr/>
                    <a:lstStyle/>
                    <a:p>
                      <a:pPr algn="ctr"/>
                      <a:r>
                        <a:rPr lang="en-US" sz="2400" b="1" i="1" dirty="0" smtClean="0"/>
                        <a:t>87%</a:t>
                      </a:r>
                      <a:r>
                        <a:rPr lang="en-US" sz="2400" b="1" i="1" baseline="0" dirty="0" smtClean="0"/>
                        <a:t>  (2246)</a:t>
                      </a:r>
                      <a:endParaRPr lang="en-US" sz="2400" b="1" i="1" dirty="0"/>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400" b="1" i="1" u="none" strike="noStrike" cap="none" normalizeH="0" baseline="0" dirty="0" smtClean="0">
                          <a:ln>
                            <a:noFill/>
                          </a:ln>
                          <a:solidFill>
                            <a:schemeClr val="tx1"/>
                          </a:solidFill>
                          <a:effectLst/>
                          <a:latin typeface="Arial" charset="0"/>
                        </a:rPr>
                        <a:t>13% (344)</a:t>
                      </a:r>
                    </a:p>
                  </a:txBody>
                  <a:tcPr marL="91403" marR="91403" marT="52558" marB="52558" anchor="ctr" horzOverflow="overflow"/>
                </a:tc>
              </a:tr>
            </a:tbl>
          </a:graphicData>
        </a:graphic>
      </p:graphicFrame>
      <p:pic>
        <p:nvPicPr>
          <p:cNvPr id="2246" name="Picture 375" descr="Untitled"/>
          <p:cNvPicPr>
            <a:picLocks noChangeAspect="1" noChangeArrowheads="1"/>
          </p:cNvPicPr>
          <p:nvPr/>
        </p:nvPicPr>
        <p:blipFill>
          <a:blip r:embed="rId4" cstate="print"/>
          <a:stretch>
            <a:fillRect/>
          </a:stretch>
        </p:blipFill>
        <p:spPr bwMode="auto">
          <a:xfrm>
            <a:off x="27432000" y="8915400"/>
            <a:ext cx="3802982" cy="4226559"/>
          </a:xfrm>
          <a:prstGeom prst="rect">
            <a:avLst/>
          </a:prstGeom>
          <a:ln w="9525">
            <a:noFill/>
            <a:miter lim="800000"/>
            <a:headEnd/>
            <a:tailEnd/>
          </a:ln>
        </p:spPr>
      </p:pic>
      <p:sp>
        <p:nvSpPr>
          <p:cNvPr id="2256" name="Text Box 410"/>
          <p:cNvSpPr txBox="1">
            <a:spLocks noChangeArrowheads="1"/>
          </p:cNvSpPr>
          <p:nvPr/>
        </p:nvSpPr>
        <p:spPr bwMode="auto">
          <a:xfrm>
            <a:off x="35356800" y="34290000"/>
            <a:ext cx="5966925" cy="652056"/>
          </a:xfrm>
          <a:prstGeom prst="rect">
            <a:avLst/>
          </a:prstGeom>
          <a:noFill/>
          <a:ln w="9525">
            <a:noFill/>
            <a:miter lim="800000"/>
            <a:headEnd/>
            <a:tailEnd/>
          </a:ln>
        </p:spPr>
        <p:txBody>
          <a:bodyPr wrap="none" lIns="97109" tIns="48555" rIns="97109" bIns="48555">
            <a:spAutoFit/>
          </a:bodyPr>
          <a:lstStyle/>
          <a:p>
            <a:pPr defTabSz="5109916"/>
            <a:r>
              <a:rPr lang="en-US" sz="3600" dirty="0"/>
              <a:t>Discussion and Conclusions</a:t>
            </a:r>
          </a:p>
        </p:txBody>
      </p:sp>
      <p:sp>
        <p:nvSpPr>
          <p:cNvPr id="2257" name="Text Box 430"/>
          <p:cNvSpPr txBox="1">
            <a:spLocks noChangeArrowheads="1"/>
          </p:cNvSpPr>
          <p:nvPr/>
        </p:nvSpPr>
        <p:spPr bwMode="auto">
          <a:xfrm>
            <a:off x="21259800" y="7315200"/>
            <a:ext cx="8850489" cy="652056"/>
          </a:xfrm>
          <a:prstGeom prst="rect">
            <a:avLst/>
          </a:prstGeom>
          <a:noFill/>
          <a:ln w="9525">
            <a:noFill/>
            <a:miter lim="800000"/>
            <a:headEnd/>
            <a:tailEnd/>
          </a:ln>
        </p:spPr>
        <p:txBody>
          <a:bodyPr wrap="square" lIns="97109" tIns="48555" rIns="97109" bIns="48555">
            <a:spAutoFit/>
          </a:bodyPr>
          <a:lstStyle/>
          <a:p>
            <a:pPr defTabSz="5109916"/>
            <a:r>
              <a:rPr lang="en-US" sz="3600" dirty="0"/>
              <a:t>How do we get different respondents?</a:t>
            </a:r>
          </a:p>
        </p:txBody>
      </p:sp>
      <p:sp>
        <p:nvSpPr>
          <p:cNvPr id="2260" name="Text Box 433"/>
          <p:cNvSpPr txBox="1">
            <a:spLocks noChangeArrowheads="1"/>
          </p:cNvSpPr>
          <p:nvPr/>
        </p:nvSpPr>
        <p:spPr bwMode="auto">
          <a:xfrm>
            <a:off x="25755600" y="13106401"/>
            <a:ext cx="6629400" cy="1867774"/>
          </a:xfrm>
          <a:prstGeom prst="rect">
            <a:avLst/>
          </a:prstGeom>
          <a:noFill/>
          <a:ln w="9525">
            <a:noFill/>
            <a:miter lim="800000"/>
            <a:headEnd/>
            <a:tailEnd/>
          </a:ln>
        </p:spPr>
        <p:txBody>
          <a:bodyPr wrap="square" lIns="97109" tIns="48555" rIns="97109" bIns="48555">
            <a:spAutoFit/>
          </a:bodyPr>
          <a:lstStyle/>
          <a:p>
            <a:pPr defTabSz="5109916"/>
            <a:r>
              <a:rPr lang="en-US" sz="2300" dirty="0"/>
              <a:t>Wave 2: Boy still lives in household, so remains selected focal child. Again, the adult that knows the most about the boy and is living in the household is interviewed, even if that was not the same adult as in wave 1.</a:t>
            </a:r>
          </a:p>
        </p:txBody>
      </p:sp>
      <p:sp>
        <p:nvSpPr>
          <p:cNvPr id="2267" name="Text Box 1614"/>
          <p:cNvSpPr txBox="1">
            <a:spLocks noChangeArrowheads="1"/>
          </p:cNvSpPr>
          <p:nvPr/>
        </p:nvSpPr>
        <p:spPr bwMode="auto">
          <a:xfrm>
            <a:off x="36559303" y="36312582"/>
            <a:ext cx="196258" cy="375096"/>
          </a:xfrm>
          <a:prstGeom prst="rect">
            <a:avLst/>
          </a:prstGeom>
          <a:noFill/>
          <a:ln w="9525">
            <a:noFill/>
            <a:miter lim="800000"/>
            <a:headEnd/>
            <a:tailEnd/>
          </a:ln>
        </p:spPr>
        <p:txBody>
          <a:bodyPr wrap="none" lIns="97148" tIns="48574" rIns="97148" bIns="48574">
            <a:spAutoFit/>
          </a:bodyPr>
          <a:lstStyle/>
          <a:p>
            <a:endParaRPr lang="en-US" dirty="0"/>
          </a:p>
        </p:txBody>
      </p:sp>
      <p:sp>
        <p:nvSpPr>
          <p:cNvPr id="2268" name="Text Box 1619"/>
          <p:cNvSpPr txBox="1">
            <a:spLocks noChangeArrowheads="1"/>
          </p:cNvSpPr>
          <p:nvPr/>
        </p:nvSpPr>
        <p:spPr bwMode="auto">
          <a:xfrm>
            <a:off x="594314" y="31003982"/>
            <a:ext cx="196258" cy="375096"/>
          </a:xfrm>
          <a:prstGeom prst="rect">
            <a:avLst/>
          </a:prstGeom>
          <a:noFill/>
          <a:ln w="9525">
            <a:noFill/>
            <a:miter lim="800000"/>
            <a:headEnd/>
            <a:tailEnd/>
          </a:ln>
        </p:spPr>
        <p:txBody>
          <a:bodyPr wrap="none" lIns="97148" tIns="48574" rIns="97148" bIns="48574">
            <a:spAutoFit/>
          </a:bodyPr>
          <a:lstStyle/>
          <a:p>
            <a:endParaRPr lang="en-US" dirty="0"/>
          </a:p>
        </p:txBody>
      </p:sp>
      <p:sp>
        <p:nvSpPr>
          <p:cNvPr id="2279" name="AutoShape 1677"/>
          <p:cNvSpPr>
            <a:spLocks noChangeArrowheads="1"/>
          </p:cNvSpPr>
          <p:nvPr/>
        </p:nvSpPr>
        <p:spPr bwMode="auto">
          <a:xfrm>
            <a:off x="24536400" y="10744200"/>
            <a:ext cx="2054578" cy="1285240"/>
          </a:xfrm>
          <a:prstGeom prst="rightArrow">
            <a:avLst>
              <a:gd name="adj1" fmla="val 50000"/>
              <a:gd name="adj2" fmla="val 33422"/>
            </a:avLst>
          </a:prstGeom>
          <a:solidFill>
            <a:srgbClr val="F0F999"/>
          </a:solidFill>
          <a:ln w="9525">
            <a:solidFill>
              <a:schemeClr val="tx1"/>
            </a:solidFill>
            <a:miter lim="800000"/>
            <a:headEnd/>
            <a:tailEnd/>
          </a:ln>
        </p:spPr>
        <p:txBody>
          <a:bodyPr wrap="none" lIns="97148" tIns="48574" rIns="97148" bIns="48574" anchor="ctr"/>
          <a:lstStyle/>
          <a:p>
            <a:pPr algn="ctr"/>
            <a:r>
              <a:rPr lang="en-US" b="1" i="1" dirty="0" smtClean="0"/>
              <a:t>3 years later</a:t>
            </a:r>
            <a:endParaRPr lang="en-US" b="1" i="1" dirty="0"/>
          </a:p>
        </p:txBody>
      </p:sp>
      <p:sp>
        <p:nvSpPr>
          <p:cNvPr id="62" name="Text Box 433"/>
          <p:cNvSpPr txBox="1">
            <a:spLocks noChangeArrowheads="1"/>
          </p:cNvSpPr>
          <p:nvPr/>
        </p:nvSpPr>
        <p:spPr bwMode="auto">
          <a:xfrm>
            <a:off x="19050000" y="13106400"/>
            <a:ext cx="5610578" cy="1513831"/>
          </a:xfrm>
          <a:prstGeom prst="rect">
            <a:avLst/>
          </a:prstGeom>
          <a:noFill/>
          <a:ln w="9525">
            <a:noFill/>
            <a:miter lim="800000"/>
            <a:headEnd/>
            <a:tailEnd/>
          </a:ln>
        </p:spPr>
        <p:txBody>
          <a:bodyPr wrap="square" lIns="97109" tIns="48555" rIns="97109" bIns="48555">
            <a:spAutoFit/>
          </a:bodyPr>
          <a:lstStyle/>
          <a:p>
            <a:pPr defTabSz="5109916"/>
            <a:r>
              <a:rPr lang="en-US" sz="2300" dirty="0"/>
              <a:t>Wave 1: Boy is randomly selected as the focal child.  Adult that knows the most about the boy and is living in the household is interviewed.</a:t>
            </a:r>
          </a:p>
        </p:txBody>
      </p:sp>
      <p:graphicFrame>
        <p:nvGraphicFramePr>
          <p:cNvPr id="28" name="Group 2144"/>
          <p:cNvGraphicFramePr>
            <a:graphicFrameLocks noGrp="1"/>
          </p:cNvGraphicFramePr>
          <p:nvPr/>
        </p:nvGraphicFramePr>
        <p:xfrm>
          <a:off x="35280600" y="14630400"/>
          <a:ext cx="13563600" cy="3916275"/>
        </p:xfrm>
        <a:graphic>
          <a:graphicData uri="http://schemas.openxmlformats.org/drawingml/2006/table">
            <a:tbl>
              <a:tblPr>
                <a:tableStyleId>{9D7B26C5-4107-4FEC-AEDC-1716B250A1EF}</a:tableStyleId>
              </a:tblPr>
              <a:tblGrid>
                <a:gridCol w="3706826"/>
                <a:gridCol w="1398574"/>
                <a:gridCol w="1371600"/>
                <a:gridCol w="2286000"/>
                <a:gridCol w="1371600"/>
                <a:gridCol w="1371600"/>
                <a:gridCol w="2057400"/>
              </a:tblGrid>
              <a:tr h="0">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noFill/>
                      <a:prstDash val="solid"/>
                      <a:round/>
                      <a:headEnd type="none" w="med" len="med"/>
                      <a:tailEnd type="none" w="med" len="med"/>
                    </a:lnT>
                  </a:tcPr>
                </a:tc>
                <a:tc gridSpan="3">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Same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600" b="0" i="1" u="none" strike="noStrike" cap="none" normalizeH="0" baseline="0" dirty="0" smtClean="0">
                        <a:ln>
                          <a:noFill/>
                        </a:ln>
                        <a:solidFill>
                          <a:schemeClr val="tx1"/>
                        </a:solidFill>
                        <a:effectLst/>
                        <a:latin typeface="Arial" charset="0"/>
                      </a:endParaRPr>
                    </a:p>
                  </a:txBody>
                  <a:tcPr marL="91403" marR="91403" marT="52558" marB="52558" horzOverflow="overflow">
                    <a:lnB w="12700" cap="flat" cmpd="sng" algn="ctr">
                      <a:solidFill>
                        <a:schemeClr val="tx1"/>
                      </a:solidFill>
                      <a:prstDash val="solid"/>
                      <a:round/>
                      <a:headEnd type="none" w="med" len="med"/>
                      <a:tailEnd type="none" w="med" len="med"/>
                    </a:lnB>
                  </a:tcPr>
                </a:tc>
                <a:tc gridSpan="3">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Different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600" b="0" i="1" u="none" strike="noStrike" cap="none" normalizeH="0" baseline="0" dirty="0" smtClean="0">
                        <a:ln>
                          <a:noFill/>
                        </a:ln>
                        <a:solidFill>
                          <a:schemeClr val="tx1"/>
                        </a:solidFill>
                        <a:effectLst/>
                        <a:latin typeface="Arial" charset="0"/>
                      </a:endParaRPr>
                    </a:p>
                  </a:txBody>
                  <a:tcPr marL="91403" marR="91403" marT="52558" marB="52558" horzOverflow="overflow">
                    <a:lnB w="12700" cap="flat" cmpd="sng" algn="ctr">
                      <a:solidFill>
                        <a:schemeClr val="tx1"/>
                      </a:solidFill>
                      <a:prstDash val="solid"/>
                      <a:round/>
                      <a:headEnd type="none" w="med" len="med"/>
                      <a:tailEnd type="none" w="med" len="med"/>
                    </a:lnB>
                  </a:tcPr>
                </a:tc>
              </a:tr>
              <a:tr h="645886">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1 % Have</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i="0" u="none" strike="noStrike" cap="none" normalizeH="0" baseline="0" dirty="0" smtClean="0">
                          <a:ln>
                            <a:noFill/>
                          </a:ln>
                          <a:effectLst/>
                        </a:rPr>
                        <a:t>Wave 2 % Have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 Changed Answer</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i="0" u="none" strike="noStrike" cap="none" normalizeH="0" baseline="0" dirty="0" smtClean="0">
                          <a:ln>
                            <a:noFill/>
                          </a:ln>
                          <a:effectLst/>
                        </a:rPr>
                        <a:t>Wave 1 % Have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i="0" u="none" strike="noStrike" cap="none" normalizeH="0" baseline="0" dirty="0" smtClean="0">
                          <a:ln>
                            <a:noFill/>
                          </a:ln>
                          <a:effectLst/>
                        </a:rPr>
                        <a:t>Wave 2 % Have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 Changed Answer</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Home mortgage</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31</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31</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11</a:t>
                      </a:r>
                    </a:p>
                  </a:txBody>
                  <a:tcPr marL="91403" marR="91403" marT="52558" marB="52558"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34</a:t>
                      </a:r>
                    </a:p>
                  </a:txBody>
                  <a:tcPr marL="91403" marR="91403" marT="52558" marB="52558"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26</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20</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1"/>
                    </a:solidFill>
                  </a:tcPr>
                </a:tc>
              </a:tr>
              <a:tr h="32345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Home improvement loan</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a:t>
                      </a:r>
                    </a:p>
                  </a:txBody>
                  <a:tcPr marL="91403" marR="91403" marT="52558" marB="52558" anchor="ctr" horzOverflow="overflow">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5</a:t>
                      </a:r>
                    </a:p>
                  </a:txBody>
                  <a:tcPr marL="91403" marR="91403" marT="52558" marB="52558" anchor="ctr" horzOverflow="overflow">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a:t>
                      </a:r>
                    </a:p>
                  </a:txBody>
                  <a:tcPr marL="91403" marR="91403" marT="52558" marB="52558" anchor="ctr" horzOverflow="overflow">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a:t>
                      </a:r>
                    </a:p>
                  </a:txBody>
                  <a:tcPr marL="91403" marR="91403" marT="52558" marB="52558" anchor="ctr" horzOverflow="overflow">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a:t>
                      </a:r>
                    </a:p>
                  </a:txBody>
                  <a:tcPr marL="91403" marR="91403" marT="52558" marB="52558" anchor="ctr" horzOverflow="overflow">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a:t>
                      </a:r>
                    </a:p>
                  </a:txBody>
                  <a:tcPr marL="91403" marR="91403" marT="52558" marB="52558" anchor="ctr" horzOverflow="overflow">
                    <a:lnT w="12700" cap="flat" cmpd="sng" algn="ctr">
                      <a:noFill/>
                      <a:prstDash val="solid"/>
                      <a:round/>
                      <a:headEnd type="none" w="med" len="med"/>
                      <a:tailEnd type="none" w="med" len="med"/>
                    </a:lnT>
                    <a:noFill/>
                  </a:tcPr>
                </a:tc>
              </a:tr>
              <a:tr h="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Home equity loan</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10</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9</a:t>
                      </a:r>
                    </a:p>
                  </a:txBody>
                  <a:tcPr marL="91403" marR="91403" marT="52558" marB="52558" anchor="ctr" horzOverflow="overflow">
                    <a:noFill/>
                  </a:tcPr>
                </a:tc>
              </a:tr>
              <a:tr h="41456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Car loan</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24</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21</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21</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24</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27</a:t>
                      </a:r>
                    </a:p>
                  </a:txBody>
                  <a:tcPr marL="91403" marR="91403" marT="52558" marB="52558" anchor="ctr" horzOverflow="overflow">
                    <a:solidFill>
                      <a:schemeClr val="accent1"/>
                    </a:solidFill>
                  </a:tcPr>
                </a:tc>
              </a:tr>
              <a:tr h="49822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Student loan</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10</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11</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11</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13</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14</a:t>
                      </a:r>
                    </a:p>
                  </a:txBody>
                  <a:tcPr marL="91403" marR="91403" marT="52558" marB="52558" anchor="ctr" horzOverflow="overflow">
                    <a:solidFill>
                      <a:schemeClr val="accent1"/>
                    </a:solidFill>
                  </a:tcPr>
                </a:tc>
              </a:tr>
              <a:tr h="20087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Credit card balance</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39</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28</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24</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37</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31</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35</a:t>
                      </a:r>
                    </a:p>
                  </a:txBody>
                  <a:tcPr marL="91403" marR="91403" marT="52558" marB="52558" anchor="ctr" horzOverflow="overflow">
                    <a:solidFill>
                      <a:schemeClr val="accent1"/>
                    </a:solidFill>
                  </a:tcPr>
                </a:tc>
              </a:tr>
            </a:tbl>
          </a:graphicData>
        </a:graphic>
      </p:graphicFrame>
      <p:sp>
        <p:nvSpPr>
          <p:cNvPr id="29" name="Text Box 16"/>
          <p:cNvSpPr txBox="1">
            <a:spLocks noChangeArrowheads="1"/>
          </p:cNvSpPr>
          <p:nvPr/>
        </p:nvSpPr>
        <p:spPr bwMode="auto">
          <a:xfrm>
            <a:off x="35280600" y="13944600"/>
            <a:ext cx="12877800" cy="652056"/>
          </a:xfrm>
          <a:prstGeom prst="rect">
            <a:avLst/>
          </a:prstGeom>
          <a:noFill/>
          <a:ln w="9525">
            <a:noFill/>
            <a:miter lim="800000"/>
            <a:headEnd/>
            <a:tailEnd/>
          </a:ln>
        </p:spPr>
        <p:txBody>
          <a:bodyPr wrap="square" lIns="97109" tIns="48555" rIns="97109" bIns="48555">
            <a:spAutoFit/>
          </a:bodyPr>
          <a:lstStyle/>
          <a:p>
            <a:pPr defTabSz="5109916"/>
            <a:r>
              <a:rPr lang="en-US" sz="3600" dirty="0" smtClean="0"/>
              <a:t>Types of Loans Held by Respondent</a:t>
            </a:r>
          </a:p>
        </p:txBody>
      </p:sp>
      <p:pic>
        <p:nvPicPr>
          <p:cNvPr id="31" name="Picture 374" descr="Untitled"/>
          <p:cNvPicPr>
            <a:picLocks noChangeAspect="1" noChangeArrowheads="1"/>
          </p:cNvPicPr>
          <p:nvPr/>
        </p:nvPicPr>
        <p:blipFill>
          <a:blip r:embed="rId5" cstate="print"/>
          <a:stretch>
            <a:fillRect/>
          </a:stretch>
        </p:blipFill>
        <p:spPr bwMode="auto">
          <a:xfrm>
            <a:off x="27355800" y="16230600"/>
            <a:ext cx="3817039" cy="4226560"/>
          </a:xfrm>
          <a:prstGeom prst="rect">
            <a:avLst/>
          </a:prstGeom>
          <a:noFill/>
          <a:ln w="9525">
            <a:noFill/>
            <a:miter lim="800000"/>
            <a:headEnd/>
            <a:tailEnd/>
          </a:ln>
        </p:spPr>
      </p:pic>
      <p:pic>
        <p:nvPicPr>
          <p:cNvPr id="32" name="Picture 374" descr="Untitled"/>
          <p:cNvPicPr>
            <a:picLocks noChangeAspect="1" noChangeArrowheads="1"/>
          </p:cNvPicPr>
          <p:nvPr/>
        </p:nvPicPr>
        <p:blipFill>
          <a:blip r:embed="rId3" cstate="print"/>
          <a:stretch>
            <a:fillRect/>
          </a:stretch>
        </p:blipFill>
        <p:spPr bwMode="auto">
          <a:xfrm>
            <a:off x="20040600" y="16230600"/>
            <a:ext cx="3945781" cy="4226560"/>
          </a:xfrm>
          <a:prstGeom prst="rect">
            <a:avLst/>
          </a:prstGeom>
          <a:noFill/>
          <a:ln w="9525">
            <a:noFill/>
            <a:miter lim="800000"/>
            <a:headEnd/>
            <a:tailEnd/>
          </a:ln>
        </p:spPr>
      </p:pic>
      <p:sp>
        <p:nvSpPr>
          <p:cNvPr id="35" name="Text Box 433"/>
          <p:cNvSpPr txBox="1">
            <a:spLocks noChangeArrowheads="1"/>
          </p:cNvSpPr>
          <p:nvPr/>
        </p:nvSpPr>
        <p:spPr bwMode="auto">
          <a:xfrm>
            <a:off x="19202400" y="20269200"/>
            <a:ext cx="5610578" cy="1513831"/>
          </a:xfrm>
          <a:prstGeom prst="rect">
            <a:avLst/>
          </a:prstGeom>
          <a:noFill/>
          <a:ln w="9525">
            <a:noFill/>
            <a:miter lim="800000"/>
            <a:headEnd/>
            <a:tailEnd/>
          </a:ln>
        </p:spPr>
        <p:txBody>
          <a:bodyPr wrap="square" lIns="97109" tIns="48555" rIns="97109" bIns="48555">
            <a:spAutoFit/>
          </a:bodyPr>
          <a:lstStyle/>
          <a:p>
            <a:pPr defTabSz="5109916"/>
            <a:r>
              <a:rPr lang="en-US" sz="2300" dirty="0"/>
              <a:t>Wave 1: Boy is randomly selected as the focal child.  Adult that knows the most about the boy and is living in the household is interviewed.</a:t>
            </a:r>
          </a:p>
        </p:txBody>
      </p:sp>
      <p:sp>
        <p:nvSpPr>
          <p:cNvPr id="36" name="Text Box 433"/>
          <p:cNvSpPr txBox="1">
            <a:spLocks noChangeArrowheads="1"/>
          </p:cNvSpPr>
          <p:nvPr/>
        </p:nvSpPr>
        <p:spPr bwMode="auto">
          <a:xfrm>
            <a:off x="25450800" y="20193000"/>
            <a:ext cx="6934200" cy="2575660"/>
          </a:xfrm>
          <a:prstGeom prst="rect">
            <a:avLst/>
          </a:prstGeom>
          <a:noFill/>
          <a:ln w="9525">
            <a:noFill/>
            <a:miter lim="800000"/>
            <a:headEnd/>
            <a:tailEnd/>
          </a:ln>
        </p:spPr>
        <p:txBody>
          <a:bodyPr wrap="square" lIns="97109" tIns="48555" rIns="97109" bIns="48555">
            <a:spAutoFit/>
          </a:bodyPr>
          <a:lstStyle/>
          <a:p>
            <a:pPr defTabSz="5109916"/>
            <a:r>
              <a:rPr lang="en-US" sz="2300" dirty="0" smtClean="0"/>
              <a:t>Wave 2: A new child and parent move into the household. We use a Kish table to select a focal child because a new child has been added to the household. In this example, the new child is selected to be the focal child and the adult that knows the most about the child, who happens to be a new adult, becomes the respondent.</a:t>
            </a:r>
            <a:endParaRPr lang="en-US" sz="2300" dirty="0"/>
          </a:p>
        </p:txBody>
      </p:sp>
      <p:sp>
        <p:nvSpPr>
          <p:cNvPr id="38" name="AutoShape 1677"/>
          <p:cNvSpPr>
            <a:spLocks noChangeArrowheads="1"/>
          </p:cNvSpPr>
          <p:nvPr/>
        </p:nvSpPr>
        <p:spPr bwMode="auto">
          <a:xfrm>
            <a:off x="24612600" y="17907000"/>
            <a:ext cx="2054578" cy="1285240"/>
          </a:xfrm>
          <a:prstGeom prst="rightArrow">
            <a:avLst>
              <a:gd name="adj1" fmla="val 50000"/>
              <a:gd name="adj2" fmla="val 33422"/>
            </a:avLst>
          </a:prstGeom>
          <a:solidFill>
            <a:srgbClr val="F0F999"/>
          </a:solidFill>
          <a:ln w="9525">
            <a:solidFill>
              <a:schemeClr val="tx1"/>
            </a:solidFill>
            <a:miter lim="800000"/>
            <a:headEnd/>
            <a:tailEnd/>
          </a:ln>
        </p:spPr>
        <p:txBody>
          <a:bodyPr wrap="none" lIns="97148" tIns="48574" rIns="97148" bIns="48574" anchor="ctr"/>
          <a:lstStyle/>
          <a:p>
            <a:pPr algn="ctr"/>
            <a:r>
              <a:rPr lang="en-US" b="1" i="1" dirty="0" smtClean="0"/>
              <a:t>3 years later</a:t>
            </a:r>
            <a:endParaRPr lang="en-US" b="1" i="1" dirty="0"/>
          </a:p>
        </p:txBody>
      </p:sp>
      <p:cxnSp>
        <p:nvCxnSpPr>
          <p:cNvPr id="40" name="Straight Connector 39"/>
          <p:cNvCxnSpPr/>
          <p:nvPr/>
        </p:nvCxnSpPr>
        <p:spPr>
          <a:xfrm>
            <a:off x="19278600" y="23088600"/>
            <a:ext cx="13335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41" name="Picture 374" descr="Untitled"/>
          <p:cNvPicPr>
            <a:picLocks noChangeAspect="1" noChangeArrowheads="1"/>
          </p:cNvPicPr>
          <p:nvPr/>
        </p:nvPicPr>
        <p:blipFill>
          <a:blip r:embed="rId6" cstate="print"/>
          <a:stretch>
            <a:fillRect/>
          </a:stretch>
        </p:blipFill>
        <p:spPr bwMode="auto">
          <a:xfrm>
            <a:off x="20040600" y="23774400"/>
            <a:ext cx="3775726" cy="4226560"/>
          </a:xfrm>
          <a:prstGeom prst="rect">
            <a:avLst/>
          </a:prstGeom>
          <a:noFill/>
          <a:ln w="9525">
            <a:noFill/>
            <a:miter lim="800000"/>
            <a:headEnd/>
            <a:tailEnd/>
          </a:ln>
        </p:spPr>
      </p:pic>
      <p:pic>
        <p:nvPicPr>
          <p:cNvPr id="42" name="Picture 374" descr="Untitled"/>
          <p:cNvPicPr>
            <a:picLocks noChangeAspect="1" noChangeArrowheads="1"/>
          </p:cNvPicPr>
          <p:nvPr/>
        </p:nvPicPr>
        <p:blipFill>
          <a:blip r:embed="rId7" cstate="print"/>
          <a:stretch>
            <a:fillRect/>
          </a:stretch>
        </p:blipFill>
        <p:spPr bwMode="auto">
          <a:xfrm>
            <a:off x="27432000" y="23850600"/>
            <a:ext cx="3785119" cy="4226560"/>
          </a:xfrm>
          <a:prstGeom prst="rect">
            <a:avLst/>
          </a:prstGeom>
          <a:noFill/>
          <a:ln w="9525">
            <a:noFill/>
            <a:miter lim="800000"/>
            <a:headEnd/>
            <a:tailEnd/>
          </a:ln>
        </p:spPr>
      </p:pic>
      <p:sp>
        <p:nvSpPr>
          <p:cNvPr id="44" name="Text Box 433"/>
          <p:cNvSpPr txBox="1">
            <a:spLocks noChangeArrowheads="1"/>
          </p:cNvSpPr>
          <p:nvPr/>
        </p:nvSpPr>
        <p:spPr bwMode="auto">
          <a:xfrm>
            <a:off x="19354800" y="27813000"/>
            <a:ext cx="5610578" cy="1159887"/>
          </a:xfrm>
          <a:prstGeom prst="rect">
            <a:avLst/>
          </a:prstGeom>
          <a:noFill/>
          <a:ln w="9525">
            <a:noFill/>
            <a:miter lim="800000"/>
            <a:headEnd/>
            <a:tailEnd/>
          </a:ln>
        </p:spPr>
        <p:txBody>
          <a:bodyPr wrap="square" lIns="97109" tIns="48555" rIns="97109" bIns="48555">
            <a:spAutoFit/>
          </a:bodyPr>
          <a:lstStyle/>
          <a:p>
            <a:pPr defTabSz="5109916"/>
            <a:r>
              <a:rPr lang="en-US" sz="2300" dirty="0"/>
              <a:t>Wave 1: </a:t>
            </a:r>
            <a:r>
              <a:rPr lang="en-US" sz="2300" dirty="0" smtClean="0"/>
              <a:t>No children living in household. Adult is randomly selected to be the respondent.</a:t>
            </a:r>
            <a:endParaRPr lang="en-US" sz="2300" dirty="0"/>
          </a:p>
        </p:txBody>
      </p:sp>
      <p:sp>
        <p:nvSpPr>
          <p:cNvPr id="45" name="Text Box 433"/>
          <p:cNvSpPr txBox="1">
            <a:spLocks noChangeArrowheads="1"/>
          </p:cNvSpPr>
          <p:nvPr/>
        </p:nvSpPr>
        <p:spPr bwMode="auto">
          <a:xfrm>
            <a:off x="25603200" y="27889200"/>
            <a:ext cx="5610578" cy="1867774"/>
          </a:xfrm>
          <a:prstGeom prst="rect">
            <a:avLst/>
          </a:prstGeom>
          <a:noFill/>
          <a:ln w="9525">
            <a:noFill/>
            <a:miter lim="800000"/>
            <a:headEnd/>
            <a:tailEnd/>
          </a:ln>
        </p:spPr>
        <p:txBody>
          <a:bodyPr wrap="square" lIns="97109" tIns="48555" rIns="97109" bIns="48555">
            <a:spAutoFit/>
          </a:bodyPr>
          <a:lstStyle/>
          <a:p>
            <a:pPr defTabSz="5109916"/>
            <a:r>
              <a:rPr lang="en-US" sz="2300" dirty="0"/>
              <a:t>Wave </a:t>
            </a:r>
            <a:r>
              <a:rPr lang="en-US" sz="2300" dirty="0" smtClean="0"/>
              <a:t>2: A new adult is added to the household. Because household composition has changed, we again randomly select an adult. In this case, we happen to select a different respondent.</a:t>
            </a:r>
            <a:endParaRPr lang="en-US" sz="2300" dirty="0"/>
          </a:p>
        </p:txBody>
      </p:sp>
      <p:cxnSp>
        <p:nvCxnSpPr>
          <p:cNvPr id="46" name="Straight Connector 45"/>
          <p:cNvCxnSpPr/>
          <p:nvPr/>
        </p:nvCxnSpPr>
        <p:spPr>
          <a:xfrm>
            <a:off x="19126200" y="15697200"/>
            <a:ext cx="13411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AutoShape 1677"/>
          <p:cNvSpPr>
            <a:spLocks noChangeArrowheads="1"/>
          </p:cNvSpPr>
          <p:nvPr/>
        </p:nvSpPr>
        <p:spPr bwMode="auto">
          <a:xfrm>
            <a:off x="24612600" y="25374600"/>
            <a:ext cx="2054578" cy="1285240"/>
          </a:xfrm>
          <a:prstGeom prst="rightArrow">
            <a:avLst>
              <a:gd name="adj1" fmla="val 50000"/>
              <a:gd name="adj2" fmla="val 33422"/>
            </a:avLst>
          </a:prstGeom>
          <a:solidFill>
            <a:srgbClr val="F0F999"/>
          </a:solidFill>
          <a:ln w="9525">
            <a:solidFill>
              <a:schemeClr val="tx1"/>
            </a:solidFill>
            <a:miter lim="800000"/>
            <a:headEnd/>
            <a:tailEnd/>
          </a:ln>
        </p:spPr>
        <p:txBody>
          <a:bodyPr wrap="none" lIns="97148" tIns="48574" rIns="97148" bIns="48574" anchor="ctr"/>
          <a:lstStyle/>
          <a:p>
            <a:pPr algn="ctr"/>
            <a:r>
              <a:rPr lang="en-US" b="1" i="1" dirty="0" smtClean="0"/>
              <a:t>3 years later</a:t>
            </a:r>
            <a:endParaRPr lang="en-US" b="1" i="1" dirty="0"/>
          </a:p>
        </p:txBody>
      </p:sp>
      <p:pic>
        <p:nvPicPr>
          <p:cNvPr id="50" name="Picture 12" descr="Untitled"/>
          <p:cNvPicPr>
            <a:picLocks noChangeAspect="1" noChangeArrowheads="1"/>
          </p:cNvPicPr>
          <p:nvPr/>
        </p:nvPicPr>
        <p:blipFill>
          <a:blip r:embed="rId8" cstate="print"/>
          <a:srcRect/>
          <a:stretch>
            <a:fillRect/>
          </a:stretch>
        </p:blipFill>
        <p:spPr bwMode="auto">
          <a:xfrm>
            <a:off x="3352800" y="22479000"/>
            <a:ext cx="11684000" cy="6984626"/>
          </a:xfrm>
          <a:prstGeom prst="rect">
            <a:avLst/>
          </a:prstGeom>
          <a:noFill/>
          <a:ln w="9525">
            <a:noFill/>
            <a:miter lim="800000"/>
            <a:headEnd/>
            <a:tailEnd/>
          </a:ln>
        </p:spPr>
      </p:pic>
      <p:graphicFrame>
        <p:nvGraphicFramePr>
          <p:cNvPr id="43" name="Group 2144"/>
          <p:cNvGraphicFramePr>
            <a:graphicFrameLocks noGrp="1"/>
          </p:cNvGraphicFramePr>
          <p:nvPr/>
        </p:nvGraphicFramePr>
        <p:xfrm>
          <a:off x="35280600" y="19507200"/>
          <a:ext cx="13487400" cy="5429732"/>
        </p:xfrm>
        <a:graphic>
          <a:graphicData uri="http://schemas.openxmlformats.org/drawingml/2006/table">
            <a:tbl>
              <a:tblPr>
                <a:tableStyleId>{9D7B26C5-4107-4FEC-AEDC-1716B250A1EF}</a:tableStyleId>
              </a:tblPr>
              <a:tblGrid>
                <a:gridCol w="4419600"/>
                <a:gridCol w="1295400"/>
                <a:gridCol w="1371600"/>
                <a:gridCol w="1828800"/>
                <a:gridCol w="1371600"/>
                <a:gridCol w="1371600"/>
                <a:gridCol w="1828800"/>
              </a:tblGrid>
              <a:tr h="0">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noFill/>
                      <a:prstDash val="solid"/>
                      <a:round/>
                      <a:headEnd type="none" w="med" len="med"/>
                      <a:tailEnd type="none" w="med" len="med"/>
                    </a:lnT>
                  </a:tcPr>
                </a:tc>
                <a:tc gridSpan="3">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Same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600" b="0" i="1" u="none" strike="noStrike" cap="none" normalizeH="0" baseline="0" dirty="0" smtClean="0">
                        <a:ln>
                          <a:noFill/>
                        </a:ln>
                        <a:solidFill>
                          <a:schemeClr val="tx1"/>
                        </a:solidFill>
                        <a:effectLst/>
                        <a:latin typeface="Arial" charset="0"/>
                      </a:endParaRPr>
                    </a:p>
                  </a:txBody>
                  <a:tcPr marL="91403" marR="91403" marT="52558" marB="52558" horzOverflow="overflow">
                    <a:lnB w="12700" cap="flat" cmpd="sng" algn="ctr">
                      <a:solidFill>
                        <a:schemeClr val="tx1"/>
                      </a:solidFill>
                      <a:prstDash val="solid"/>
                      <a:round/>
                      <a:headEnd type="none" w="med" len="med"/>
                      <a:tailEnd type="none" w="med" len="med"/>
                    </a:lnB>
                  </a:tcPr>
                </a:tc>
                <a:tc gridSpan="3">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Different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600" b="0" i="1" u="none" strike="noStrike" cap="none" normalizeH="0" baseline="0" dirty="0" smtClean="0">
                        <a:ln>
                          <a:noFill/>
                        </a:ln>
                        <a:solidFill>
                          <a:schemeClr val="tx1"/>
                        </a:solidFill>
                        <a:effectLst/>
                        <a:latin typeface="Arial" charset="0"/>
                      </a:endParaRPr>
                    </a:p>
                  </a:txBody>
                  <a:tcPr marL="91403" marR="91403" marT="52558" marB="52558" horzOverflow="overflow">
                    <a:lnB w="12700" cap="flat" cmpd="sng" algn="ctr">
                      <a:solidFill>
                        <a:schemeClr val="tx1"/>
                      </a:solidFill>
                      <a:prstDash val="solid"/>
                      <a:round/>
                      <a:headEnd type="none" w="med" len="med"/>
                      <a:tailEnd type="none" w="med" len="med"/>
                    </a:lnB>
                  </a:tcPr>
                </a:tc>
              </a:tr>
              <a:tr h="645886">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1 % Agree</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2 % Agree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 Changed Answer*</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1 % Agree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2 % Agree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defRPr/>
                      </a:pPr>
                      <a:r>
                        <a:rPr kumimoji="0" lang="en-US" sz="2200" u="none" strike="noStrike" cap="none" normalizeH="0" baseline="0" dirty="0" smtClean="0">
                          <a:ln>
                            <a:noFill/>
                          </a:ln>
                          <a:effectLst/>
                        </a:rPr>
                        <a:t>% Changed Answer*</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Neighborhood is safe for children </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51</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53</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54</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53</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53</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solidFill>
                      <a:schemeClr val="accent1"/>
                    </a:solidFill>
                  </a:tcPr>
                </a:tc>
              </a:tr>
              <a:tr h="32345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I feel safe at home at night</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72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73</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32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75</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72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solidFill>
                      <a:schemeClr val="accent1"/>
                    </a:solidFill>
                  </a:tcPr>
                </a:tc>
              </a:tr>
              <a:tr h="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On Halloween, most of the children go trick or treating in this neighborhood </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48</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44</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solidFill>
                      <a:schemeClr val="accent1"/>
                    </a:solidFill>
                  </a:tcPr>
                </a:tc>
              </a:tr>
              <a:tr h="41456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Most criminal activity going on here is committed by people living outside neighborhood</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52</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56</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47</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55</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53</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solidFill>
                      <a:schemeClr val="accent1"/>
                    </a:solidFill>
                  </a:tcPr>
                </a:tc>
              </a:tr>
              <a:tr h="49822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If someone stopped me at night to ask directions, I would probably stop to speak with them</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38</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38</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41</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40</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36</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54</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solidFill>
                      <a:schemeClr val="accent1"/>
                    </a:solidFill>
                  </a:tcPr>
                </a:tc>
              </a:tr>
            </a:tbl>
          </a:graphicData>
        </a:graphic>
      </p:graphicFrame>
      <p:sp>
        <p:nvSpPr>
          <p:cNvPr id="47" name="Text Box 16"/>
          <p:cNvSpPr txBox="1">
            <a:spLocks noChangeArrowheads="1"/>
          </p:cNvSpPr>
          <p:nvPr/>
        </p:nvSpPr>
        <p:spPr bwMode="auto">
          <a:xfrm>
            <a:off x="35280600" y="18973800"/>
            <a:ext cx="12877800" cy="652056"/>
          </a:xfrm>
          <a:prstGeom prst="rect">
            <a:avLst/>
          </a:prstGeom>
          <a:noFill/>
          <a:ln w="9525">
            <a:noFill/>
            <a:miter lim="800000"/>
            <a:headEnd/>
            <a:tailEnd/>
          </a:ln>
        </p:spPr>
        <p:txBody>
          <a:bodyPr wrap="square" lIns="97109" tIns="48555" rIns="97109" bIns="48555">
            <a:spAutoFit/>
          </a:bodyPr>
          <a:lstStyle/>
          <a:p>
            <a:pPr defTabSz="5109916"/>
            <a:r>
              <a:rPr lang="en-US" sz="3600" dirty="0" smtClean="0"/>
              <a:t>Perceptions of Neighborhood Conditions by Respondent</a:t>
            </a:r>
          </a:p>
        </p:txBody>
      </p:sp>
      <p:graphicFrame>
        <p:nvGraphicFramePr>
          <p:cNvPr id="48" name="Group 2144"/>
          <p:cNvGraphicFramePr>
            <a:graphicFrameLocks noGrp="1"/>
          </p:cNvGraphicFramePr>
          <p:nvPr/>
        </p:nvGraphicFramePr>
        <p:xfrm>
          <a:off x="35433000" y="26517600"/>
          <a:ext cx="13411200" cy="7334327"/>
        </p:xfrm>
        <a:graphic>
          <a:graphicData uri="http://schemas.openxmlformats.org/drawingml/2006/table">
            <a:tbl>
              <a:tblPr>
                <a:tableStyleId>{9D7B26C5-4107-4FEC-AEDC-1716B250A1EF}</a:tableStyleId>
              </a:tblPr>
              <a:tblGrid>
                <a:gridCol w="4724400"/>
                <a:gridCol w="1295400"/>
                <a:gridCol w="1295400"/>
                <a:gridCol w="1752600"/>
                <a:gridCol w="1295400"/>
                <a:gridCol w="1295400"/>
                <a:gridCol w="1752600"/>
              </a:tblGrid>
              <a:tr h="150836">
                <a:tc rowSpan="2">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noFill/>
                      <a:prstDash val="solid"/>
                      <a:round/>
                      <a:headEnd type="none" w="med" len="med"/>
                      <a:tailEnd type="none" w="med" len="med"/>
                    </a:lnT>
                  </a:tcPr>
                </a:tc>
                <a:tc gridSpan="3">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Same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600" b="0" i="1" u="none" strike="noStrike" cap="none" normalizeH="0" baseline="0" dirty="0" smtClean="0">
                        <a:ln>
                          <a:noFill/>
                        </a:ln>
                        <a:solidFill>
                          <a:schemeClr val="tx1"/>
                        </a:solidFill>
                        <a:effectLst/>
                        <a:latin typeface="Arial" charset="0"/>
                      </a:endParaRPr>
                    </a:p>
                  </a:txBody>
                  <a:tcPr marL="91403" marR="91403" marT="52558" marB="52558" horzOverflow="overflow">
                    <a:lnB w="12700" cap="flat" cmpd="sng" algn="ctr">
                      <a:solidFill>
                        <a:schemeClr val="tx1"/>
                      </a:solidFill>
                      <a:prstDash val="solid"/>
                      <a:round/>
                      <a:headEnd type="none" w="med" len="med"/>
                      <a:tailEnd type="none" w="med" len="med"/>
                    </a:lnB>
                  </a:tcPr>
                </a:tc>
                <a:tc gridSpan="3">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Different Respondent</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horzOverflow="overflow">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2600" b="0" i="1" u="none" strike="noStrike" cap="none" normalizeH="0" baseline="0" dirty="0" smtClean="0">
                        <a:ln>
                          <a:noFill/>
                        </a:ln>
                        <a:solidFill>
                          <a:schemeClr val="tx1"/>
                        </a:solidFill>
                        <a:effectLst/>
                        <a:latin typeface="Arial" charset="0"/>
                      </a:endParaRPr>
                    </a:p>
                  </a:txBody>
                  <a:tcPr marL="91403" marR="91403" marT="52558" marB="52558" horzOverflow="overflow">
                    <a:lnB w="12700" cap="flat" cmpd="sng" algn="ctr">
                      <a:solidFill>
                        <a:schemeClr val="tx1"/>
                      </a:solidFill>
                      <a:prstDash val="solid"/>
                      <a:round/>
                      <a:headEnd type="none" w="med" len="med"/>
                      <a:tailEnd type="none" w="med" len="med"/>
                    </a:lnB>
                  </a:tcPr>
                </a:tc>
              </a:tr>
              <a:tr h="645886">
                <a:tc vMerge="1">
                  <a:txBody>
                    <a:bodyPr/>
                    <a:lstStyle/>
                    <a:p>
                      <a:pPr marL="0" marR="0" lvl="0" indent="0" algn="ctr" defTabSz="915988" rtl="0" eaLnBrk="1" fontAlgn="base" latinLnBrk="0" hangingPunct="1">
                        <a:lnSpc>
                          <a:spcPct val="100000"/>
                        </a:lnSpc>
                        <a:spcBef>
                          <a:spcPct val="20000"/>
                        </a:spcBef>
                        <a:spcAft>
                          <a:spcPct val="0"/>
                        </a:spcAft>
                        <a:buClrTx/>
                        <a:buSzTx/>
                        <a:buFontTx/>
                        <a:buNone/>
                        <a:tabLst/>
                      </a:pPr>
                      <a:endParaRPr kumimoji="0" lang="en-US" sz="1700" b="0" i="1" u="none" strike="noStrike" cap="none" normalizeH="0" baseline="0" dirty="0" smtClean="0">
                        <a:ln>
                          <a:noFill/>
                        </a:ln>
                        <a:solidFill>
                          <a:schemeClr val="tx1"/>
                        </a:solidFill>
                        <a:effectLst/>
                        <a:latin typeface="Arial" charset="0"/>
                      </a:endParaRPr>
                    </a:p>
                  </a:txBody>
                  <a:tcPr marL="88139" marR="88139" marT="34277" marB="3427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u="none" strike="noStrike" cap="none" normalizeH="0" baseline="0" dirty="0" smtClean="0">
                          <a:ln>
                            <a:noFill/>
                          </a:ln>
                          <a:effectLst/>
                        </a:rPr>
                        <a:t>Wave 1 % Use</a:t>
                      </a:r>
                      <a:endParaRPr kumimoji="0" lang="en-US" sz="2200" b="0" i="1"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i="0" u="none" strike="noStrike" cap="none" normalizeH="0" baseline="0" dirty="0" smtClean="0">
                          <a:ln>
                            <a:noFill/>
                          </a:ln>
                          <a:effectLst/>
                        </a:rPr>
                        <a:t>Wave 2 % Use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 Changed Answer</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i="0" u="none" strike="noStrike" cap="none" normalizeH="0" baseline="0" dirty="0" smtClean="0">
                          <a:ln>
                            <a:noFill/>
                          </a:ln>
                          <a:effectLst/>
                        </a:rPr>
                        <a:t>Wave 1 % Use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i="0" u="none" strike="noStrike" cap="none" normalizeH="0" baseline="0" dirty="0" smtClean="0">
                          <a:ln>
                            <a:noFill/>
                          </a:ln>
                          <a:effectLst/>
                        </a:rPr>
                        <a:t>Wave 2 % Use</a:t>
                      </a:r>
                      <a:endParaRPr kumimoji="0" lang="en-US" sz="2200" b="0" i="0" u="none" strike="noStrike" cap="none" normalizeH="0" baseline="0" dirty="0" smtClean="0">
                        <a:ln>
                          <a:noFill/>
                        </a:ln>
                        <a:solidFill>
                          <a:schemeClr val="tx1"/>
                        </a:solidFill>
                        <a:effectLst/>
                        <a:latin typeface="Arial" charset="0"/>
                      </a:endParaRP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defRPr/>
                      </a:pPr>
                      <a:r>
                        <a:rPr kumimoji="0" lang="en-US" sz="2200" b="0" i="0" u="none" strike="noStrike" cap="none" normalizeH="0" baseline="0" dirty="0" smtClean="0">
                          <a:ln>
                            <a:noFill/>
                          </a:ln>
                          <a:solidFill>
                            <a:schemeClr val="tx1"/>
                          </a:solidFill>
                          <a:effectLst/>
                          <a:latin typeface="Arial" charset="0"/>
                        </a:rPr>
                        <a:t>% Changed Answer</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0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Bank or Credit Union</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84</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82</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16</a:t>
                      </a:r>
                    </a:p>
                  </a:txBody>
                  <a:tcPr marL="91403" marR="91403" marT="52558" marB="52558" anchor="ctr" horzOverflow="overflow">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85</a:t>
                      </a:r>
                    </a:p>
                  </a:txBody>
                  <a:tcPr marL="91403" marR="91403" marT="52558" marB="52558" anchor="ctr" horzOverflow="overflow">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84</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18</a:t>
                      </a:r>
                    </a:p>
                  </a:txBody>
                  <a:tcPr marL="91403" marR="91403" marT="52558" marB="52558" anchor="ctr" horzOverflow="overflow">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r h="32345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Check Cashing Services</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29</a:t>
                      </a:r>
                    </a:p>
                  </a:txBody>
                  <a:tcPr marL="91403" marR="91403" marT="52558" marB="52558" anchor="ctr" horzOverflow="overflow">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28</a:t>
                      </a:r>
                    </a:p>
                  </a:txBody>
                  <a:tcPr marL="91403" marR="91403" marT="52558" marB="52558" anchor="ctr" horzOverflow="overflow">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29</a:t>
                      </a:r>
                    </a:p>
                  </a:txBody>
                  <a:tcPr marL="91403" marR="91403" marT="52558" marB="52558" anchor="ctr" horzOverflow="overflow">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32</a:t>
                      </a:r>
                    </a:p>
                  </a:txBody>
                  <a:tcPr marL="91403" marR="91403" marT="52558" marB="52558" anchor="ctr" horzOverflow="overflow">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36</a:t>
                      </a:r>
                    </a:p>
                  </a:txBody>
                  <a:tcPr marL="91403" marR="91403" marT="52558" marB="52558" anchor="ctr" horzOverflow="overflow">
                    <a:lnT w="12700" cap="flat" cmpd="sng" algn="ctr">
                      <a:noFill/>
                      <a:prstDash val="solid"/>
                      <a:round/>
                      <a:headEnd type="none" w="med" len="med"/>
                      <a:tailEnd type="none" w="med" len="med"/>
                    </a:lnT>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41</a:t>
                      </a:r>
                    </a:p>
                  </a:txBody>
                  <a:tcPr marL="91403" marR="91403" marT="52558" marB="52558" anchor="ctr" horzOverflow="overflow">
                    <a:lnT w="12700" cap="flat" cmpd="sng" algn="ctr">
                      <a:noFill/>
                      <a:prstDash val="solid"/>
                      <a:round/>
                      <a:headEnd type="none" w="med" len="med"/>
                      <a:tailEnd type="none" w="med" len="med"/>
                    </a:lnT>
                    <a:solidFill>
                      <a:schemeClr val="accent1"/>
                    </a:solidFill>
                  </a:tcPr>
                </a:tc>
              </a:tr>
              <a:tr h="0">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Money Transfer Service</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24</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21</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25</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26</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33</a:t>
                      </a:r>
                    </a:p>
                  </a:txBody>
                  <a:tcPr marL="91403" marR="91403" marT="52558" marB="52558" anchor="ctr" horzOverflow="overflow">
                    <a:solidFill>
                      <a:schemeClr val="accent1"/>
                    </a:solidFill>
                  </a:tcPr>
                </a:tc>
              </a:tr>
              <a:tr h="41456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Basic Medical Care and Services</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86</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84</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20</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85</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85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25</a:t>
                      </a:r>
                    </a:p>
                  </a:txBody>
                  <a:tcPr marL="91403" marR="91403" marT="52558" marB="52558" anchor="ctr" horzOverflow="overflow">
                    <a:solidFill>
                      <a:schemeClr val="accent1"/>
                    </a:solidFill>
                  </a:tcPr>
                </a:tc>
              </a:tr>
              <a:tr h="498223">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After School Programs</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21</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31</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27</a:t>
                      </a:r>
                    </a:p>
                  </a:txBody>
                  <a:tcPr marL="91403" marR="91403" marT="52558" marB="52558" anchor="ctr" horzOverflow="overflow">
                    <a:solidFill>
                      <a:schemeClr val="accent1"/>
                    </a:solidFill>
                  </a:tcPr>
                </a:tc>
              </a:tr>
              <a:tr h="200878">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Community College/Adult Education</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29</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29</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26</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34</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36</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31</a:t>
                      </a:r>
                    </a:p>
                  </a:txBody>
                  <a:tcPr marL="91403" marR="91403" marT="52558" marB="52558" anchor="ctr" horzOverflow="overflow">
                    <a:solidFill>
                      <a:schemeClr val="accent1"/>
                    </a:solidFill>
                  </a:tcPr>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Park or Playground</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66</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28</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70</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72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35</a:t>
                      </a:r>
                    </a:p>
                  </a:txBody>
                  <a:tcPr marL="91403" marR="91403" marT="52558" marB="52558" anchor="ctr" horzOverflow="overflow">
                    <a:solidFill>
                      <a:schemeClr val="accent1"/>
                    </a:solidFill>
                  </a:tcPr>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Recreation/Community Center</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35</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34</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33</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37</a:t>
                      </a:r>
                    </a:p>
                  </a:txBody>
                  <a:tcPr marL="91403" marR="91403" marT="52558" marB="52558" anchor="ctr" horzOverflow="overflow">
                    <a:noFill/>
                  </a:tcPr>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Library</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64</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63</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26</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68</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69</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28</a:t>
                      </a:r>
                    </a:p>
                  </a:txBody>
                  <a:tcPr marL="91403" marR="91403" marT="52558" marB="52558" anchor="ctr" horzOverflow="overflow"/>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Child Care Services</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15</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16</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15</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13</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17</a:t>
                      </a:r>
                    </a:p>
                  </a:txBody>
                  <a:tcPr marL="91403" marR="91403" marT="52558" marB="52558" anchor="ctr" horzOverflow="overflow"/>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Employment Placement</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19</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17</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22</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18</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28</a:t>
                      </a:r>
                    </a:p>
                  </a:txBody>
                  <a:tcPr marL="91403" marR="91403" marT="52558" marB="52558" anchor="ctr" horzOverflow="overflow">
                    <a:solidFill>
                      <a:schemeClr val="accent1"/>
                    </a:solidFill>
                  </a:tcPr>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Place to sign up for TANF/Welfare</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20</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27</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23</a:t>
                      </a:r>
                    </a:p>
                  </a:txBody>
                  <a:tcPr marL="91403" marR="91403" marT="52558" marB="52558" anchor="ctr" horzOverflow="overflow"/>
                </a:tc>
              </a:tr>
              <a:tr h="271597">
                <a:tc>
                  <a:txBody>
                    <a:bodyPr/>
                    <a:lstStyle/>
                    <a:p>
                      <a:pPr marL="0" marR="0" lvl="0" indent="0" algn="l"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Family Counseling or Other Family Support </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10</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15</a:t>
                      </a:r>
                    </a:p>
                  </a:txBody>
                  <a:tcPr marL="91403" marR="91403" marT="52558" marB="52558" anchor="ctr" horzOverflow="overflow">
                    <a:lnR w="12700" cap="flat" cmpd="sng" algn="ctr">
                      <a:solidFill>
                        <a:schemeClr val="tx1"/>
                      </a:solidFill>
                      <a:prstDash val="solid"/>
                      <a:round/>
                      <a:headEnd type="none" w="med" len="med"/>
                      <a:tailEnd type="none" w="med" len="med"/>
                    </a:lnR>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12</a:t>
                      </a:r>
                    </a:p>
                  </a:txBody>
                  <a:tcPr marL="91403" marR="91403" marT="52558" marB="52558" anchor="ctr" horzOverflow="overflow">
                    <a:lnL w="12700" cap="flat" cmpd="sng" algn="ctr">
                      <a:solidFill>
                        <a:schemeClr val="tx1"/>
                      </a:solidFill>
                      <a:prstDash val="solid"/>
                      <a:round/>
                      <a:headEnd type="none" w="med" len="med"/>
                      <a:tailEnd type="none" w="med" len="med"/>
                    </a:lnL>
                  </a:tcPr>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12</a:t>
                      </a:r>
                    </a:p>
                  </a:txBody>
                  <a:tcPr marL="91403" marR="91403" marT="52558" marB="52558" anchor="ctr" horzOverflow="overflow"/>
                </a:tc>
                <a:tc>
                  <a:txBody>
                    <a:bodyPr/>
                    <a:lstStyle/>
                    <a:p>
                      <a:pPr marL="0" marR="0" lvl="0" indent="0" algn="ctr" defTabSz="915988" rtl="0" eaLnBrk="1" fontAlgn="base" latinLnBrk="0" hangingPunct="1">
                        <a:lnSpc>
                          <a:spcPct val="100000"/>
                        </a:lnSpc>
                        <a:spcBef>
                          <a:spcPct val="20000"/>
                        </a:spcBef>
                        <a:spcAft>
                          <a:spcPct val="0"/>
                        </a:spcAft>
                        <a:buClrTx/>
                        <a:buSzTx/>
                        <a:buFontTx/>
                        <a:buNone/>
                        <a:tabLst/>
                      </a:pPr>
                      <a:r>
                        <a:rPr kumimoji="0" lang="en-US" sz="2200" b="0" i="0" u="none" strike="noStrike" cap="none" normalizeH="0" baseline="0" dirty="0" smtClean="0">
                          <a:ln>
                            <a:noFill/>
                          </a:ln>
                          <a:solidFill>
                            <a:schemeClr val="tx1"/>
                          </a:solidFill>
                          <a:effectLst/>
                          <a:latin typeface="Arial" charset="0"/>
                        </a:rPr>
                        <a:t>17</a:t>
                      </a:r>
                    </a:p>
                  </a:txBody>
                  <a:tcPr marL="91403" marR="91403" marT="52558" marB="52558" anchor="ctr" horzOverflow="overflow"/>
                </a:tc>
              </a:tr>
            </a:tbl>
          </a:graphicData>
        </a:graphic>
      </p:graphicFrame>
      <p:sp>
        <p:nvSpPr>
          <p:cNvPr id="51" name="Text Box 16"/>
          <p:cNvSpPr txBox="1">
            <a:spLocks noChangeArrowheads="1"/>
          </p:cNvSpPr>
          <p:nvPr/>
        </p:nvSpPr>
        <p:spPr bwMode="auto">
          <a:xfrm>
            <a:off x="35280600" y="25831800"/>
            <a:ext cx="12877800" cy="652056"/>
          </a:xfrm>
          <a:prstGeom prst="rect">
            <a:avLst/>
          </a:prstGeom>
          <a:noFill/>
          <a:ln w="9525">
            <a:noFill/>
            <a:miter lim="800000"/>
            <a:headEnd/>
            <a:tailEnd/>
          </a:ln>
        </p:spPr>
        <p:txBody>
          <a:bodyPr wrap="square" lIns="97109" tIns="48555" rIns="97109" bIns="48555">
            <a:spAutoFit/>
          </a:bodyPr>
          <a:lstStyle/>
          <a:p>
            <a:pPr defTabSz="5109916"/>
            <a:r>
              <a:rPr lang="en-US" sz="3600" dirty="0" smtClean="0"/>
              <a:t>Reported Use of Neighborhood Services by Household</a:t>
            </a:r>
          </a:p>
        </p:txBody>
      </p:sp>
      <p:sp>
        <p:nvSpPr>
          <p:cNvPr id="52" name="Text Box 433"/>
          <p:cNvSpPr txBox="1">
            <a:spLocks noChangeArrowheads="1"/>
          </p:cNvSpPr>
          <p:nvPr/>
        </p:nvSpPr>
        <p:spPr bwMode="auto">
          <a:xfrm>
            <a:off x="35356800" y="24993600"/>
            <a:ext cx="11658600" cy="375057"/>
          </a:xfrm>
          <a:prstGeom prst="rect">
            <a:avLst/>
          </a:prstGeom>
          <a:noFill/>
          <a:ln w="9525">
            <a:noFill/>
            <a:miter lim="800000"/>
            <a:headEnd/>
            <a:tailEnd/>
          </a:ln>
        </p:spPr>
        <p:txBody>
          <a:bodyPr wrap="square" lIns="97109" tIns="48555" rIns="97109" bIns="48555">
            <a:spAutoFit/>
          </a:bodyPr>
          <a:lstStyle/>
          <a:p>
            <a:pPr defTabSz="5109916"/>
            <a:r>
              <a:rPr lang="en-US" dirty="0" smtClean="0"/>
              <a:t>* Changes from all three categories, agree, disagree, and do not have feelings included in this column</a:t>
            </a:r>
            <a:endParaRPr lang="en-US" dirty="0"/>
          </a:p>
        </p:txBody>
      </p:sp>
      <p:sp>
        <p:nvSpPr>
          <p:cNvPr id="53" name="Text Box 433"/>
          <p:cNvSpPr txBox="1">
            <a:spLocks noChangeArrowheads="1"/>
          </p:cNvSpPr>
          <p:nvPr/>
        </p:nvSpPr>
        <p:spPr bwMode="auto">
          <a:xfrm>
            <a:off x="35433000" y="34975800"/>
            <a:ext cx="13335000" cy="6115090"/>
          </a:xfrm>
          <a:prstGeom prst="rect">
            <a:avLst/>
          </a:prstGeom>
          <a:noFill/>
          <a:ln w="9525">
            <a:solidFill>
              <a:schemeClr val="tx1"/>
            </a:solidFill>
            <a:miter lim="800000"/>
            <a:headEnd/>
            <a:tailEnd/>
          </a:ln>
        </p:spPr>
        <p:txBody>
          <a:bodyPr wrap="square" lIns="97109" tIns="48555" rIns="97109" bIns="48555">
            <a:spAutoFit/>
          </a:bodyPr>
          <a:lstStyle/>
          <a:p>
            <a:pPr defTabSz="5109916">
              <a:buFontTx/>
              <a:buChar char="-"/>
            </a:pPr>
            <a:r>
              <a:rPr lang="en-US" sz="2300" dirty="0" smtClean="0"/>
              <a:t> The </a:t>
            </a:r>
            <a:r>
              <a:rPr lang="en-US" sz="2300" i="1" dirty="0" smtClean="0"/>
              <a:t>Making Connections </a:t>
            </a:r>
            <a:r>
              <a:rPr lang="en-US" sz="2300" dirty="0" smtClean="0"/>
              <a:t>design is essential to collecting the best possible data about children living in the household. However, the group with different respondents between waves had a higher proportion of changes in response for the questions we examined</a:t>
            </a:r>
          </a:p>
          <a:p>
            <a:pPr defTabSz="5109916">
              <a:buFontTx/>
              <a:buChar char="-"/>
            </a:pPr>
            <a:r>
              <a:rPr lang="en-US" sz="2300" dirty="0" smtClean="0"/>
              <a:t> Question type appears to have some affect on the amount of change for households with different respondents. More change is seen in questions that focus on the respondent or rely on the respondent’s perception or opinion</a:t>
            </a:r>
          </a:p>
          <a:p>
            <a:pPr defTabSz="5109916">
              <a:buFontTx/>
              <a:buChar char="-"/>
            </a:pPr>
            <a:r>
              <a:rPr lang="en-US" sz="2300" dirty="0" smtClean="0"/>
              <a:t> Possible remedies </a:t>
            </a:r>
          </a:p>
          <a:p>
            <a:pPr lvl="1" defTabSz="5109916">
              <a:buFont typeface="Wingdings" pitchFamily="2" charset="2"/>
              <a:buChar char="Ø"/>
            </a:pPr>
            <a:r>
              <a:rPr lang="en-US" sz="2300" dirty="0" smtClean="0"/>
              <a:t> Remove this data from longitudinal analyses and include it in cross-sectional analyses only</a:t>
            </a:r>
          </a:p>
          <a:p>
            <a:pPr lvl="1" defTabSz="5109916">
              <a:buFont typeface="Wingdings" pitchFamily="2" charset="2"/>
              <a:buChar char="Ø"/>
            </a:pPr>
            <a:r>
              <a:rPr lang="en-US" sz="2300" dirty="0" smtClean="0"/>
              <a:t> Design or word questions in such a way to minimize influence of respondent’s opinions, personal experiences, or perceptions on questions</a:t>
            </a:r>
          </a:p>
          <a:p>
            <a:pPr lvl="1" defTabSz="5109916">
              <a:buFont typeface="Wingdings" pitchFamily="2" charset="2"/>
              <a:buChar char="Ø"/>
            </a:pPr>
            <a:r>
              <a:rPr lang="en-US" sz="2300" dirty="0" smtClean="0"/>
              <a:t> Consider alternative methods of selecting a respondent if there is the potential for changes in the composition of a household. For example, if a different respondent is randomly selected in subsequent waves of data collection, we could make every effort to have the original respondent from the prior wave to answer questions that we wish to follow over time.</a:t>
            </a:r>
          </a:p>
          <a:p>
            <a:pPr defTabSz="5109916">
              <a:buFontTx/>
              <a:buChar char="-"/>
            </a:pPr>
            <a:r>
              <a:rPr lang="en-US" sz="2300" dirty="0" smtClean="0"/>
              <a:t> Important to be aware of how respondent selection procedures will shape data analyses, particularly as it relates to longitudinal analysis. Clearly, there is a relationship between having a different respondent answer a question and changing responses between waves.</a:t>
            </a:r>
          </a:p>
        </p:txBody>
      </p:sp>
      <p:sp>
        <p:nvSpPr>
          <p:cNvPr id="59" name="Right Arrow 58"/>
          <p:cNvSpPr/>
          <p:nvPr/>
        </p:nvSpPr>
        <p:spPr>
          <a:xfrm rot="2621688">
            <a:off x="21781027" y="18519308"/>
            <a:ext cx="533400" cy="210371"/>
          </a:xfrm>
          <a:prstGeom prst="rightArrow">
            <a:avLst/>
          </a:prstGeom>
          <a:gradFill flip="none" rotWithShape="1">
            <a:gsLst>
              <a:gs pos="0">
                <a:schemeClr val="bg1">
                  <a:lumMod val="50000"/>
                </a:schemeClr>
              </a:gs>
              <a:gs pos="50000">
                <a:srgbClr val="C00000"/>
              </a:gs>
              <a:gs pos="100000">
                <a:srgbClr val="FF0000"/>
              </a:gs>
            </a:gsLst>
            <a:lin ang="27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Right Arrow 59"/>
          <p:cNvSpPr/>
          <p:nvPr/>
        </p:nvSpPr>
        <p:spPr>
          <a:xfrm rot="4478189">
            <a:off x="29904176" y="18453362"/>
            <a:ext cx="281345" cy="126475"/>
          </a:xfrm>
          <a:prstGeom prst="rightArrow">
            <a:avLst>
              <a:gd name="adj1" fmla="val 50000"/>
              <a:gd name="adj2" fmla="val 62416"/>
            </a:avLst>
          </a:prstGeom>
          <a:gradFill flip="none" rotWithShape="1">
            <a:gsLst>
              <a:gs pos="0">
                <a:schemeClr val="bg1">
                  <a:lumMod val="50000"/>
                </a:schemeClr>
              </a:gs>
              <a:gs pos="50000">
                <a:srgbClr val="C00000"/>
              </a:gs>
              <a:gs pos="100000">
                <a:srgbClr val="FF0000"/>
              </a:gs>
            </a:gsLst>
            <a:lin ang="27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ight Arrow 60"/>
          <p:cNvSpPr/>
          <p:nvPr/>
        </p:nvSpPr>
        <p:spPr>
          <a:xfrm rot="2621688">
            <a:off x="21868196" y="11127908"/>
            <a:ext cx="533400" cy="210371"/>
          </a:xfrm>
          <a:prstGeom prst="rightArrow">
            <a:avLst/>
          </a:prstGeom>
          <a:gradFill flip="none" rotWithShape="1">
            <a:gsLst>
              <a:gs pos="0">
                <a:schemeClr val="bg1">
                  <a:lumMod val="50000"/>
                </a:schemeClr>
              </a:gs>
              <a:gs pos="50000">
                <a:srgbClr val="C00000"/>
              </a:gs>
              <a:gs pos="100000">
                <a:srgbClr val="FF0000"/>
              </a:gs>
            </a:gsLst>
            <a:lin ang="27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ight Arrow 62"/>
          <p:cNvSpPr/>
          <p:nvPr/>
        </p:nvSpPr>
        <p:spPr>
          <a:xfrm rot="4232137">
            <a:off x="28834335" y="11157539"/>
            <a:ext cx="324154" cy="132800"/>
          </a:xfrm>
          <a:prstGeom prst="rightArrow">
            <a:avLst/>
          </a:prstGeom>
          <a:gradFill flip="none" rotWithShape="1">
            <a:gsLst>
              <a:gs pos="0">
                <a:schemeClr val="bg1">
                  <a:lumMod val="50000"/>
                </a:schemeClr>
              </a:gs>
              <a:gs pos="50000">
                <a:srgbClr val="C00000"/>
              </a:gs>
              <a:gs pos="100000">
                <a:srgbClr val="FF0000"/>
              </a:gs>
            </a:gsLst>
            <a:lin ang="2700000" scaled="1"/>
            <a:tileRect/>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Rectangle 53"/>
          <p:cNvSpPr/>
          <p:nvPr/>
        </p:nvSpPr>
        <p:spPr>
          <a:xfrm>
            <a:off x="35433000" y="13411200"/>
            <a:ext cx="13182600" cy="461665"/>
          </a:xfrm>
          <a:prstGeom prst="rect">
            <a:avLst/>
          </a:prstGeom>
        </p:spPr>
        <p:txBody>
          <a:bodyPr wrap="square">
            <a:spAutoFit/>
          </a:bodyPr>
          <a:lstStyle/>
          <a:p>
            <a:r>
              <a:rPr lang="en-US" sz="2400" dirty="0" smtClean="0"/>
              <a:t>Percentages highlighted in blue below indicate significant at the p=.05 level</a:t>
            </a:r>
            <a:endParaRPr lang="en-US" sz="2400" dirty="0"/>
          </a:p>
        </p:txBody>
      </p:sp>
      <p:sp>
        <p:nvSpPr>
          <p:cNvPr id="55" name="Rectangle 54"/>
          <p:cNvSpPr/>
          <p:nvPr/>
        </p:nvSpPr>
        <p:spPr>
          <a:xfrm>
            <a:off x="19126200" y="8534400"/>
            <a:ext cx="2438400" cy="461665"/>
          </a:xfrm>
          <a:prstGeom prst="rect">
            <a:avLst/>
          </a:prstGeom>
        </p:spPr>
        <p:txBody>
          <a:bodyPr wrap="square">
            <a:spAutoFit/>
          </a:bodyPr>
          <a:lstStyle/>
          <a:p>
            <a:r>
              <a:rPr lang="en-US" sz="2400" b="1" dirty="0" smtClean="0"/>
              <a:t>Scenario One</a:t>
            </a:r>
            <a:endParaRPr lang="en-US" sz="2400" b="1" dirty="0"/>
          </a:p>
        </p:txBody>
      </p:sp>
      <p:sp>
        <p:nvSpPr>
          <p:cNvPr id="56" name="Rectangle 55"/>
          <p:cNvSpPr/>
          <p:nvPr/>
        </p:nvSpPr>
        <p:spPr>
          <a:xfrm>
            <a:off x="19126200" y="15925800"/>
            <a:ext cx="2438400" cy="461665"/>
          </a:xfrm>
          <a:prstGeom prst="rect">
            <a:avLst/>
          </a:prstGeom>
        </p:spPr>
        <p:txBody>
          <a:bodyPr wrap="square">
            <a:spAutoFit/>
          </a:bodyPr>
          <a:lstStyle/>
          <a:p>
            <a:r>
              <a:rPr lang="en-US" sz="2400" b="1" dirty="0" smtClean="0"/>
              <a:t>Scenario Two</a:t>
            </a:r>
            <a:endParaRPr lang="en-US" sz="2400" b="1" dirty="0"/>
          </a:p>
        </p:txBody>
      </p:sp>
      <p:sp>
        <p:nvSpPr>
          <p:cNvPr id="57" name="Rectangle 56"/>
          <p:cNvSpPr/>
          <p:nvPr/>
        </p:nvSpPr>
        <p:spPr>
          <a:xfrm>
            <a:off x="19278600" y="23469600"/>
            <a:ext cx="2438400" cy="461665"/>
          </a:xfrm>
          <a:prstGeom prst="rect">
            <a:avLst/>
          </a:prstGeom>
        </p:spPr>
        <p:txBody>
          <a:bodyPr wrap="square">
            <a:spAutoFit/>
          </a:bodyPr>
          <a:lstStyle/>
          <a:p>
            <a:r>
              <a:rPr lang="en-US" sz="2400" b="1" dirty="0" smtClean="0"/>
              <a:t>Scenario Three</a:t>
            </a:r>
            <a:endParaRPr lang="en-US" sz="24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template update">
  <a:themeElements>
    <a:clrScheme name="presentation template upd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 template upd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template upd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template upd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template upd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template upd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template upd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template upd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 template upd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 template upd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 template upd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 template upd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 template upd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 template upd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template update</Template>
  <TotalTime>5342</TotalTime>
  <Words>1735</Words>
  <Application>Microsoft Office PowerPoint</Application>
  <PresentationFormat>Custom</PresentationFormat>
  <Paragraphs>352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presentation template update</vt:lpstr>
      <vt:lpstr>A Moving Target:  The Effect of Changing Respondents in a Panel Survey of Households Beth Fisher, Kate Bachtell, Ned English, Cathy Haggerty  NORC, Chicago, Illinois</vt:lpstr>
    </vt:vector>
  </TitlesOfParts>
  <Company>Jacklyne Adhiambo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Jacklyne Adhiambo</dc:creator>
  <cp:lastModifiedBy>Beth Fisher</cp:lastModifiedBy>
  <cp:revision>337</cp:revision>
  <dcterms:created xsi:type="dcterms:W3CDTF">2007-04-26T14:03:11Z</dcterms:created>
  <dcterms:modified xsi:type="dcterms:W3CDTF">2010-08-27T17:19:10Z</dcterms:modified>
</cp:coreProperties>
</file>